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4"/>
    <p:sldMasterId id="2147483666" r:id="rId5"/>
  </p:sldMasterIdLst>
  <p:notesMasterIdLst>
    <p:notesMasterId r:id="rId87"/>
  </p:notesMasterIdLst>
  <p:sldIdLst>
    <p:sldId id="256" r:id="rId6"/>
    <p:sldId id="415" r:id="rId7"/>
    <p:sldId id="416" r:id="rId8"/>
    <p:sldId id="417" r:id="rId9"/>
    <p:sldId id="420" r:id="rId10"/>
    <p:sldId id="418" r:id="rId11"/>
    <p:sldId id="411" r:id="rId12"/>
    <p:sldId id="270" r:id="rId13"/>
    <p:sldId id="336" r:id="rId14"/>
    <p:sldId id="339" r:id="rId15"/>
    <p:sldId id="405" r:id="rId16"/>
    <p:sldId id="355" r:id="rId17"/>
    <p:sldId id="406" r:id="rId18"/>
    <p:sldId id="342" r:id="rId19"/>
    <p:sldId id="343" r:id="rId20"/>
    <p:sldId id="410" r:id="rId21"/>
    <p:sldId id="344" r:id="rId22"/>
    <p:sldId id="401" r:id="rId23"/>
    <p:sldId id="345" r:id="rId24"/>
    <p:sldId id="346" r:id="rId25"/>
    <p:sldId id="347" r:id="rId26"/>
    <p:sldId id="348" r:id="rId27"/>
    <p:sldId id="400" r:id="rId28"/>
    <p:sldId id="408" r:id="rId29"/>
    <p:sldId id="407" r:id="rId30"/>
    <p:sldId id="337" r:id="rId31"/>
    <p:sldId id="404" r:id="rId32"/>
    <p:sldId id="340" r:id="rId33"/>
    <p:sldId id="341" r:id="rId34"/>
    <p:sldId id="409" r:id="rId35"/>
    <p:sldId id="350" r:id="rId36"/>
    <p:sldId id="421" r:id="rId37"/>
    <p:sldId id="422" r:id="rId38"/>
    <p:sldId id="352" r:id="rId39"/>
    <p:sldId id="353" r:id="rId40"/>
    <p:sldId id="354" r:id="rId41"/>
    <p:sldId id="357" r:id="rId42"/>
    <p:sldId id="364" r:id="rId43"/>
    <p:sldId id="365" r:id="rId44"/>
    <p:sldId id="349" r:id="rId45"/>
    <p:sldId id="370" r:id="rId46"/>
    <p:sldId id="398" r:id="rId47"/>
    <p:sldId id="399" r:id="rId48"/>
    <p:sldId id="368" r:id="rId49"/>
    <p:sldId id="394" r:id="rId50"/>
    <p:sldId id="389" r:id="rId51"/>
    <p:sldId id="393" r:id="rId52"/>
    <p:sldId id="373" r:id="rId53"/>
    <p:sldId id="374" r:id="rId54"/>
    <p:sldId id="395" r:id="rId55"/>
    <p:sldId id="375" r:id="rId56"/>
    <p:sldId id="376" r:id="rId57"/>
    <p:sldId id="377" r:id="rId58"/>
    <p:sldId id="378" r:id="rId59"/>
    <p:sldId id="379" r:id="rId60"/>
    <p:sldId id="369" r:id="rId61"/>
    <p:sldId id="382" r:id="rId62"/>
    <p:sldId id="403" r:id="rId63"/>
    <p:sldId id="423" r:id="rId64"/>
    <p:sldId id="402" r:id="rId65"/>
    <p:sldId id="383" r:id="rId66"/>
    <p:sldId id="384" r:id="rId67"/>
    <p:sldId id="396" r:id="rId68"/>
    <p:sldId id="358" r:id="rId69"/>
    <p:sldId id="359" r:id="rId70"/>
    <p:sldId id="363" r:id="rId71"/>
    <p:sldId id="361" r:id="rId72"/>
    <p:sldId id="362" r:id="rId73"/>
    <p:sldId id="392" r:id="rId74"/>
    <p:sldId id="385" r:id="rId75"/>
    <p:sldId id="424" r:id="rId76"/>
    <p:sldId id="425" r:id="rId77"/>
    <p:sldId id="381" r:id="rId78"/>
    <p:sldId id="390" r:id="rId79"/>
    <p:sldId id="391" r:id="rId80"/>
    <p:sldId id="351" r:id="rId81"/>
    <p:sldId id="428" r:id="rId82"/>
    <p:sldId id="426" r:id="rId83"/>
    <p:sldId id="427" r:id="rId84"/>
    <p:sldId id="387" r:id="rId85"/>
    <p:sldId id="386" r:id="rId8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 Slides" id="{315202AA-029D-7648-9FEE-E5ACDA396E79}">
          <p14:sldIdLst>
            <p14:sldId id="256"/>
            <p14:sldId id="415"/>
            <p14:sldId id="416"/>
            <p14:sldId id="417"/>
            <p14:sldId id="420"/>
            <p14:sldId id="418"/>
            <p14:sldId id="411"/>
            <p14:sldId id="270"/>
            <p14:sldId id="336"/>
            <p14:sldId id="339"/>
            <p14:sldId id="405"/>
            <p14:sldId id="355"/>
            <p14:sldId id="406"/>
            <p14:sldId id="342"/>
            <p14:sldId id="343"/>
            <p14:sldId id="410"/>
            <p14:sldId id="344"/>
            <p14:sldId id="401"/>
            <p14:sldId id="345"/>
            <p14:sldId id="346"/>
            <p14:sldId id="347"/>
            <p14:sldId id="348"/>
            <p14:sldId id="400"/>
            <p14:sldId id="408"/>
            <p14:sldId id="407"/>
            <p14:sldId id="337"/>
            <p14:sldId id="404"/>
            <p14:sldId id="340"/>
            <p14:sldId id="341"/>
            <p14:sldId id="409"/>
            <p14:sldId id="350"/>
            <p14:sldId id="421"/>
            <p14:sldId id="422"/>
            <p14:sldId id="352"/>
            <p14:sldId id="353"/>
            <p14:sldId id="354"/>
            <p14:sldId id="357"/>
            <p14:sldId id="364"/>
            <p14:sldId id="365"/>
            <p14:sldId id="349"/>
            <p14:sldId id="370"/>
            <p14:sldId id="398"/>
            <p14:sldId id="399"/>
            <p14:sldId id="368"/>
            <p14:sldId id="394"/>
            <p14:sldId id="389"/>
            <p14:sldId id="393"/>
            <p14:sldId id="373"/>
            <p14:sldId id="374"/>
            <p14:sldId id="395"/>
            <p14:sldId id="375"/>
            <p14:sldId id="376"/>
            <p14:sldId id="377"/>
            <p14:sldId id="378"/>
            <p14:sldId id="379"/>
            <p14:sldId id="369"/>
            <p14:sldId id="382"/>
            <p14:sldId id="403"/>
            <p14:sldId id="423"/>
            <p14:sldId id="402"/>
            <p14:sldId id="383"/>
            <p14:sldId id="384"/>
            <p14:sldId id="396"/>
            <p14:sldId id="358"/>
            <p14:sldId id="359"/>
            <p14:sldId id="363"/>
            <p14:sldId id="361"/>
            <p14:sldId id="362"/>
            <p14:sldId id="392"/>
            <p14:sldId id="385"/>
            <p14:sldId id="424"/>
            <p14:sldId id="425"/>
            <p14:sldId id="381"/>
            <p14:sldId id="390"/>
            <p14:sldId id="391"/>
            <p14:sldId id="351"/>
            <p14:sldId id="428"/>
            <p14:sldId id="426"/>
            <p14:sldId id="427"/>
            <p14:sldId id="387"/>
            <p14:sldId id="38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Brown" initials="PB" lastIdx="4" clrIdx="0">
    <p:extLst>
      <p:ext uri="{19B8F6BF-5375-455C-9EA6-DF929625EA0E}">
        <p15:presenceInfo xmlns:p15="http://schemas.microsoft.com/office/powerpoint/2012/main" userId="Pat Brow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97"/>
    <a:srgbClr val="00A5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23" autoAdjust="0"/>
    <p:restoredTop sz="94633"/>
  </p:normalViewPr>
  <p:slideViewPr>
    <p:cSldViewPr snapToGrid="0" snapToObjects="1" showGuides="1">
      <p:cViewPr>
        <p:scale>
          <a:sx n="114" d="100"/>
          <a:sy n="114" d="100"/>
        </p:scale>
        <p:origin x="49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presProps" Target="presProp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90" Type="http://schemas.openxmlformats.org/officeDocument/2006/relationships/viewProps" Target="viewProps.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notesMaster" Target="notesMasters/notesMaster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EFF2CE-BE14-A649-96D2-816497ADFBFF}" type="datetimeFigureOut">
              <a:rPr lang="en-US" smtClean="0"/>
              <a:t>6/24/2019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936549-D270-C642-9B80-6978D8BB6BEF}" type="slidenum">
              <a:rPr lang="en-US" smtClean="0"/>
              <a:t>‹#›</a:t>
            </a:fld>
            <a:endParaRPr lang="en-US"/>
          </a:p>
        </p:txBody>
      </p:sp>
    </p:spTree>
    <p:extLst>
      <p:ext uri="{BB962C8B-B14F-4D97-AF65-F5344CB8AC3E}">
        <p14:creationId xmlns:p14="http://schemas.microsoft.com/office/powerpoint/2010/main" val="154997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Epyc">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00D186D-8DE8-AC46-A9E0-B397FE5397A7}"/>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2B40B50-7511-2D4D-8E43-32749491822E}"/>
              </a:ext>
            </a:extLst>
          </p:cNvPr>
          <p:cNvSpPr>
            <a:spLocks noGrp="1"/>
          </p:cNvSpPr>
          <p:nvPr>
            <p:ph type="ctrTitle" hasCustomPrompt="1"/>
          </p:nvPr>
        </p:nvSpPr>
        <p:spPr>
          <a:xfrm>
            <a:off x="296085" y="2227263"/>
            <a:ext cx="5799916" cy="2387600"/>
          </a:xfrm>
        </p:spPr>
        <p:txBody>
          <a:bodyPr anchor="b">
            <a:normAutofit/>
          </a:bodyPr>
          <a:lstStyle>
            <a:lvl1pPr algn="l">
              <a:defRPr sz="4000"/>
            </a:lvl1pPr>
          </a:lstStyle>
          <a:p>
            <a:r>
              <a:rPr lang="en-US" dirty="0"/>
              <a:t>CLICK TO EDIT MASTER TITLE STYLE</a:t>
            </a:r>
          </a:p>
        </p:txBody>
      </p:sp>
      <p:sp>
        <p:nvSpPr>
          <p:cNvPr id="3" name="Subtitle 2">
            <a:extLst>
              <a:ext uri="{FF2B5EF4-FFF2-40B4-BE49-F238E27FC236}">
                <a16:creationId xmlns:a16="http://schemas.microsoft.com/office/drawing/2014/main" id="{4AEA5B95-C49C-1940-95DB-223D234FDA62}"/>
              </a:ext>
            </a:extLst>
          </p:cNvPr>
          <p:cNvSpPr>
            <a:spLocks noGrp="1"/>
          </p:cNvSpPr>
          <p:nvPr>
            <p:ph type="subTitle" idx="1" hasCustomPrompt="1"/>
          </p:nvPr>
        </p:nvSpPr>
        <p:spPr>
          <a:xfrm>
            <a:off x="296085" y="4706938"/>
            <a:ext cx="5799915" cy="1655762"/>
          </a:xfrm>
        </p:spPr>
        <p:txBody>
          <a:bodyPr/>
          <a:lstStyle>
            <a:lvl1pPr marL="0" indent="0" algn="l">
              <a:buNone/>
              <a:defRPr sz="240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a:extLst>
              <a:ext uri="{FF2B5EF4-FFF2-40B4-BE49-F238E27FC236}">
                <a16:creationId xmlns:a16="http://schemas.microsoft.com/office/drawing/2014/main" id="{2EB22376-DAE0-3545-8185-5B49491CE7F6}"/>
              </a:ext>
            </a:extLst>
          </p:cNvPr>
          <p:cNvSpPr>
            <a:spLocks noGrp="1"/>
          </p:cNvSpPr>
          <p:nvPr>
            <p:ph type="ftr" sz="quarter" idx="11"/>
          </p:nvPr>
        </p:nvSpPr>
        <p:spPr/>
        <p:txBody>
          <a:bodyPr/>
          <a:lstStyle/>
          <a:p>
            <a:r>
              <a:rPr lang="en-US"/>
              <a:t>|   AMD Corporate Template   |   2018</a:t>
            </a:r>
          </a:p>
        </p:txBody>
      </p:sp>
      <p:sp>
        <p:nvSpPr>
          <p:cNvPr id="6" name="Slide Number Placeholder 5">
            <a:extLst>
              <a:ext uri="{FF2B5EF4-FFF2-40B4-BE49-F238E27FC236}">
                <a16:creationId xmlns:a16="http://schemas.microsoft.com/office/drawing/2014/main" id="{EE2901B1-207B-1142-BB4B-8B41DAD5823E}"/>
              </a:ext>
            </a:extLst>
          </p:cNvPr>
          <p:cNvSpPr>
            <a:spLocks noGrp="1"/>
          </p:cNvSpPr>
          <p:nvPr>
            <p:ph type="sldNum" sz="quarter" idx="12"/>
          </p:nvPr>
        </p:nvSpPr>
        <p:spPr/>
        <p:txBody>
          <a:bodyPr/>
          <a:lstStyle/>
          <a:p>
            <a:fld id="{9BC932D5-48D2-3F48-87E1-D925B9343798}" type="slidenum">
              <a:rPr lang="en-US" smtClean="0"/>
              <a:t>‹#›</a:t>
            </a:fld>
            <a:endParaRPr lang="en-US"/>
          </a:p>
        </p:txBody>
      </p:sp>
      <p:pic>
        <p:nvPicPr>
          <p:cNvPr id="10" name="Picture 9">
            <a:extLst>
              <a:ext uri="{FF2B5EF4-FFF2-40B4-BE49-F238E27FC236}">
                <a16:creationId xmlns:a16="http://schemas.microsoft.com/office/drawing/2014/main" id="{028EB0B4-BE9B-6045-85DD-E4E92F9F07A8}"/>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6699" y="914400"/>
            <a:ext cx="1047957" cy="251460"/>
          </a:xfrm>
          <a:prstGeom prst="rect">
            <a:avLst/>
          </a:prstGeom>
        </p:spPr>
      </p:pic>
    </p:spTree>
    <p:extLst>
      <p:ext uri="{BB962C8B-B14F-4D97-AF65-F5344CB8AC3E}">
        <p14:creationId xmlns:p14="http://schemas.microsoft.com/office/powerpoint/2010/main" val="3972196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res Upda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C8CA5-FE69-7146-9740-0441C70679F4}"/>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80E1DDBB-5B3F-9C43-ABDD-32B1A0ABA8EC}"/>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DAF6B56-01D6-364D-B4C9-8F64D0AAAE71}"/>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Table Placeholder 5">
            <a:extLst>
              <a:ext uri="{FF2B5EF4-FFF2-40B4-BE49-F238E27FC236}">
                <a16:creationId xmlns:a16="http://schemas.microsoft.com/office/drawing/2014/main" id="{E27397B2-5FCE-9E4D-B5D3-D8594C7B45BB}"/>
              </a:ext>
            </a:extLst>
          </p:cNvPr>
          <p:cNvSpPr>
            <a:spLocks noGrp="1"/>
          </p:cNvSpPr>
          <p:nvPr>
            <p:ph type="tbl" sz="quarter" idx="12" hasCustomPrompt="1"/>
          </p:nvPr>
        </p:nvSpPr>
        <p:spPr>
          <a:xfrm>
            <a:off x="266700" y="914400"/>
            <a:ext cx="5829300" cy="5448300"/>
          </a:xfrm>
        </p:spPr>
        <p:txBody>
          <a:bodyPr anchor="ctr"/>
          <a:lstStyle>
            <a:lvl1pPr marL="0" indent="0" algn="ctr">
              <a:buNone/>
              <a:defRPr/>
            </a:lvl1pPr>
          </a:lstStyle>
          <a:p>
            <a:r>
              <a:rPr lang="en-US" dirty="0"/>
              <a:t>Status table</a:t>
            </a:r>
          </a:p>
        </p:txBody>
      </p:sp>
      <p:sp>
        <p:nvSpPr>
          <p:cNvPr id="7" name="Table Placeholder 5">
            <a:extLst>
              <a:ext uri="{FF2B5EF4-FFF2-40B4-BE49-F238E27FC236}">
                <a16:creationId xmlns:a16="http://schemas.microsoft.com/office/drawing/2014/main" id="{2C595B1D-F7A0-BD49-AF22-F8A78A122584}"/>
              </a:ext>
            </a:extLst>
          </p:cNvPr>
          <p:cNvSpPr>
            <a:spLocks noGrp="1"/>
          </p:cNvSpPr>
          <p:nvPr>
            <p:ph type="tbl" sz="quarter" idx="13" hasCustomPrompt="1"/>
          </p:nvPr>
        </p:nvSpPr>
        <p:spPr>
          <a:xfrm>
            <a:off x="6286500" y="914400"/>
            <a:ext cx="5588876" cy="2538248"/>
          </a:xfrm>
        </p:spPr>
        <p:txBody>
          <a:bodyPr anchor="ctr"/>
          <a:lstStyle>
            <a:lvl1pPr marL="0" indent="0" algn="ctr">
              <a:buNone/>
              <a:defRPr/>
            </a:lvl1pPr>
          </a:lstStyle>
          <a:p>
            <a:r>
              <a:rPr lang="en-US" dirty="0"/>
              <a:t>Milestones table</a:t>
            </a:r>
          </a:p>
        </p:txBody>
      </p:sp>
      <p:sp>
        <p:nvSpPr>
          <p:cNvPr id="8" name="Table Placeholder 5">
            <a:extLst>
              <a:ext uri="{FF2B5EF4-FFF2-40B4-BE49-F238E27FC236}">
                <a16:creationId xmlns:a16="http://schemas.microsoft.com/office/drawing/2014/main" id="{53BEFBB3-DC90-4B4D-9846-C25C58BBAF0D}"/>
              </a:ext>
            </a:extLst>
          </p:cNvPr>
          <p:cNvSpPr>
            <a:spLocks noGrp="1"/>
          </p:cNvSpPr>
          <p:nvPr>
            <p:ph type="tbl" sz="quarter" idx="14" hasCustomPrompt="1"/>
          </p:nvPr>
        </p:nvSpPr>
        <p:spPr>
          <a:xfrm>
            <a:off x="6311462" y="3689315"/>
            <a:ext cx="5588876" cy="2673385"/>
          </a:xfrm>
        </p:spPr>
        <p:txBody>
          <a:bodyPr anchor="ctr"/>
          <a:lstStyle>
            <a:lvl1pPr marL="0" indent="0" algn="ctr">
              <a:buNone/>
              <a:defRPr/>
            </a:lvl1pPr>
          </a:lstStyle>
          <a:p>
            <a:r>
              <a:rPr lang="en-US" dirty="0"/>
              <a:t>Roadmap table</a:t>
            </a:r>
          </a:p>
        </p:txBody>
      </p:sp>
    </p:spTree>
    <p:extLst>
      <p:ext uri="{BB962C8B-B14F-4D97-AF65-F5344CB8AC3E}">
        <p14:creationId xmlns:p14="http://schemas.microsoft.com/office/powerpoint/2010/main" val="242372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List and Descri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D3FF-76D2-344A-A522-D36162071C7D}"/>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6" name="Content Placeholder 5">
            <a:extLst>
              <a:ext uri="{FF2B5EF4-FFF2-40B4-BE49-F238E27FC236}">
                <a16:creationId xmlns:a16="http://schemas.microsoft.com/office/drawing/2014/main" id="{E19CDF75-3DB1-E344-A637-BCAA753403FA}"/>
              </a:ext>
            </a:extLst>
          </p:cNvPr>
          <p:cNvSpPr>
            <a:spLocks noGrp="1"/>
          </p:cNvSpPr>
          <p:nvPr>
            <p:ph sz="quarter" idx="11"/>
          </p:nvPr>
        </p:nvSpPr>
        <p:spPr>
          <a:xfrm>
            <a:off x="6096000" y="914400"/>
            <a:ext cx="5829300" cy="5318125"/>
          </a:xfrm>
          <a:prstGeom prst="rect">
            <a:avLst/>
          </a:prstGeom>
        </p:spPr>
        <p:txBody>
          <a:bodyPr/>
          <a:lstStyle>
            <a:lvl1pPr marL="0" indent="0">
              <a:buFont typeface="Wingdings" pitchFamily="2" charset="2"/>
              <a:buNone/>
              <a:defRPr/>
            </a:lvl1pPr>
            <a:lvl2pPr>
              <a:buFont typeface="+mj-lt"/>
              <a:buAutoNum type="alphaLcParenR"/>
              <a:defRPr/>
            </a:lvl2pPr>
            <a:lvl3pPr marL="1257300" indent="-342900">
              <a:buFont typeface="+mj-lt"/>
              <a:buAutoNum type="romanLcPeriod"/>
              <a:defRPr/>
            </a:lvl3pPr>
            <a:lvl4pPr marL="1714500" indent="-342900">
              <a:buFont typeface="+mj-lt"/>
              <a:buAutoNum type="alphaLcParenR"/>
              <a:defRPr/>
            </a:lvl4pPr>
            <a:lvl5pPr marL="2171700" indent="-342900">
              <a:buFont typeface="+mj-lt"/>
              <a:buAutoNum type="romanLcPeriod"/>
              <a:defRPr/>
            </a:lvl5pPr>
          </a:lstStyle>
          <a:p>
            <a:pPr lvl="0"/>
            <a:r>
              <a:rPr lang="en-US"/>
              <a:t>Click to edit Master text styles</a:t>
            </a:r>
          </a:p>
        </p:txBody>
      </p:sp>
      <p:sp>
        <p:nvSpPr>
          <p:cNvPr id="9" name="Content Placeholder 5">
            <a:extLst>
              <a:ext uri="{FF2B5EF4-FFF2-40B4-BE49-F238E27FC236}">
                <a16:creationId xmlns:a16="http://schemas.microsoft.com/office/drawing/2014/main" id="{8194ECFE-F64B-934A-8E18-4618E150D6E3}"/>
              </a:ext>
            </a:extLst>
          </p:cNvPr>
          <p:cNvSpPr>
            <a:spLocks noGrp="1"/>
          </p:cNvSpPr>
          <p:nvPr>
            <p:ph sz="quarter" idx="12"/>
          </p:nvPr>
        </p:nvSpPr>
        <p:spPr>
          <a:xfrm>
            <a:off x="266700" y="914400"/>
            <a:ext cx="5524501" cy="53181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B5FB0EE8-6435-264E-A214-FAA949F9B2E2}"/>
              </a:ext>
            </a:extLst>
          </p:cNvPr>
          <p:cNvSpPr>
            <a:spLocks noGrp="1"/>
          </p:cNvSpPr>
          <p:nvPr>
            <p:ph type="ftr" sz="quarter" idx="13"/>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2BD8C343-4411-A840-9E51-D9A0AD42BD3A}"/>
              </a:ext>
            </a:extLst>
          </p:cNvPr>
          <p:cNvSpPr>
            <a:spLocks noGrp="1"/>
          </p:cNvSpPr>
          <p:nvPr>
            <p:ph type="sldNum" sz="quarter" idx="14"/>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2901675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bered List and Descri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D3FF-76D2-344A-A522-D36162071C7D}"/>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BF465933-45F1-654C-A75B-152F7D87A594}"/>
              </a:ext>
            </a:extLst>
          </p:cNvPr>
          <p:cNvSpPr>
            <a:spLocks noGrp="1"/>
          </p:cNvSpPr>
          <p:nvPr>
            <p:ph type="body" sz="quarter" idx="10"/>
          </p:nvPr>
        </p:nvSpPr>
        <p:spPr>
          <a:xfrm>
            <a:off x="266700" y="914400"/>
            <a:ext cx="5628774" cy="5318125"/>
          </a:xfrm>
          <a:prstGeom prst="rect">
            <a:avLst/>
          </a:prstGeom>
        </p:spPr>
        <p:txBody>
          <a:bodyPr/>
          <a:lstStyle>
            <a:lvl1pPr marL="457200" indent="-457200">
              <a:buClr>
                <a:schemeClr val="tx1"/>
              </a:buClr>
              <a:buFont typeface="+mj-lt"/>
              <a:buAutoNum type="arabicPeriod"/>
              <a:defRPr/>
            </a:lvl1pPr>
            <a:lvl2pPr marL="800100" indent="-342900">
              <a:buFont typeface="+mj-lt"/>
              <a:buAutoNum type="alphaLcParenR"/>
              <a:defRPr/>
            </a:lvl2pPr>
            <a:lvl3pPr marL="1257300" indent="-342900">
              <a:buFont typeface="+mj-lt"/>
              <a:buAutoNum type="romanLcPeriod"/>
              <a:defRPr/>
            </a:lvl3pPr>
            <a:lvl4pPr marL="1714500" indent="-342900">
              <a:buFont typeface="+mj-lt"/>
              <a:buAutoNum type="alphaLcParenR"/>
              <a:defRPr/>
            </a:lvl4pPr>
            <a:lvl5pPr marL="2171700" indent="-342900">
              <a:buFont typeface="+mj-lt"/>
              <a:buAutoNum type="romanL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E19CDF75-3DB1-E344-A637-BCAA753403FA}"/>
              </a:ext>
            </a:extLst>
          </p:cNvPr>
          <p:cNvSpPr>
            <a:spLocks noGrp="1"/>
          </p:cNvSpPr>
          <p:nvPr>
            <p:ph sz="quarter" idx="11"/>
          </p:nvPr>
        </p:nvSpPr>
        <p:spPr>
          <a:xfrm>
            <a:off x="6096000" y="914400"/>
            <a:ext cx="5829300" cy="53181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C952B01E-563A-8140-B030-CA8FB4027D0A}"/>
              </a:ext>
            </a:extLst>
          </p:cNvPr>
          <p:cNvSpPr>
            <a:spLocks noGrp="1"/>
          </p:cNvSpPr>
          <p:nvPr>
            <p:ph type="ftr" sz="quarter" idx="12"/>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8578AEB6-7639-0047-BC7E-ACAC29E60312}"/>
              </a:ext>
            </a:extLst>
          </p:cNvPr>
          <p:cNvSpPr>
            <a:spLocks noGrp="1"/>
          </p:cNvSpPr>
          <p:nvPr>
            <p:ph type="sldNum" sz="quarter" idx="13"/>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3862881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C0C29601-8E14-1541-82AD-257B4B0A10C0}"/>
              </a:ext>
            </a:extLst>
          </p:cNvPr>
          <p:cNvSpPr>
            <a:spLocks noGrp="1"/>
          </p:cNvSpPr>
          <p:nvPr>
            <p:ph type="pic" sz="quarter" idx="10"/>
          </p:nvPr>
        </p:nvSpPr>
        <p:spPr>
          <a:xfrm>
            <a:off x="0" y="0"/>
            <a:ext cx="12192000" cy="6362700"/>
          </a:xfrm>
          <a:prstGeom prst="rect">
            <a:avLst/>
          </a:prstGeom>
        </p:spPr>
        <p:txBody>
          <a:bodyPr anchor="ctr"/>
          <a:lstStyle>
            <a:lvl1pPr marL="0" indent="0" algn="ctr">
              <a:buNone/>
              <a:defRPr/>
            </a:lvl1pPr>
          </a:lstStyle>
          <a:p>
            <a:r>
              <a:rPr lang="en-US"/>
              <a:t>Click icon to add picture</a:t>
            </a:r>
          </a:p>
        </p:txBody>
      </p:sp>
      <p:pic>
        <p:nvPicPr>
          <p:cNvPr id="8" name="Picture 7">
            <a:extLst>
              <a:ext uri="{FF2B5EF4-FFF2-40B4-BE49-F238E27FC236}">
                <a16:creationId xmlns:a16="http://schemas.microsoft.com/office/drawing/2014/main" id="{4F89796F-A7CC-DA4D-8FA4-13039414A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9" name="Slide Number Placeholder 7">
            <a:extLst>
              <a:ext uri="{FF2B5EF4-FFF2-40B4-BE49-F238E27FC236}">
                <a16:creationId xmlns:a16="http://schemas.microsoft.com/office/drawing/2014/main" id="{7D08A998-BB55-5549-A6F4-5078643DD193}"/>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865924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833D0-FC88-5E42-A8BB-579304789A7E}"/>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89BECA3B-F6B1-F94C-83C9-1B64CFA85903}"/>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AD1504C-0BC7-734F-9382-7D7E38D05346}"/>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Text Placeholder 5">
            <a:extLst>
              <a:ext uri="{FF2B5EF4-FFF2-40B4-BE49-F238E27FC236}">
                <a16:creationId xmlns:a16="http://schemas.microsoft.com/office/drawing/2014/main" id="{4CDD44F1-8C4B-8646-A78E-876C714D4F3C}"/>
              </a:ext>
            </a:extLst>
          </p:cNvPr>
          <p:cNvSpPr>
            <a:spLocks noGrp="1"/>
          </p:cNvSpPr>
          <p:nvPr>
            <p:ph type="body" sz="quarter" idx="12" hasCustomPrompt="1"/>
          </p:nvPr>
        </p:nvSpPr>
        <p:spPr>
          <a:xfrm>
            <a:off x="266700" y="762000"/>
            <a:ext cx="11658600" cy="30480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spTree>
    <p:extLst>
      <p:ext uri="{BB962C8B-B14F-4D97-AF65-F5344CB8AC3E}">
        <p14:creationId xmlns:p14="http://schemas.microsoft.com/office/powerpoint/2010/main" val="1683841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Ques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3CB7C-E352-4D4E-9F7F-46874DDECC08}"/>
              </a:ext>
            </a:extLst>
          </p:cNvPr>
          <p:cNvSpPr>
            <a:spLocks noGrp="1"/>
          </p:cNvSpPr>
          <p:nvPr>
            <p:ph type="title"/>
          </p:nvPr>
        </p:nvSpPr>
        <p:spPr>
          <a:xfrm>
            <a:off x="266700" y="2585545"/>
            <a:ext cx="11658600" cy="2885089"/>
          </a:xfrm>
        </p:spPr>
        <p:txBody>
          <a:bodyPr anchor="t">
            <a:noAutofit/>
          </a:bodyPr>
          <a:lstStyle>
            <a:lvl1pPr algn="ctr">
              <a:defRPr sz="5400"/>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2DD1C1B2-D9CD-BA40-B008-1FA02FE2FF84}"/>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DA4B7E99-3AC0-5F4E-A36B-6748C8484BAA}"/>
              </a:ext>
            </a:extLst>
          </p:cNvPr>
          <p:cNvSpPr>
            <a:spLocks noGrp="1"/>
          </p:cNvSpPr>
          <p:nvPr>
            <p:ph type="sldNum" sz="quarter" idx="11"/>
          </p:nvPr>
        </p:nvSpPr>
        <p:spPr/>
        <p:txBody>
          <a:bodyPr/>
          <a:lstStyle/>
          <a:p>
            <a:fld id="{9BC932D5-48D2-3F48-87E1-D925B9343798}" type="slidenum">
              <a:rPr lang="en-US" smtClean="0"/>
              <a:pPr/>
              <a:t>‹#›</a:t>
            </a:fld>
            <a:endParaRPr lang="en-US" dirty="0"/>
          </a:p>
        </p:txBody>
      </p:sp>
      <p:cxnSp>
        <p:nvCxnSpPr>
          <p:cNvPr id="5" name="Straight Connector 4">
            <a:extLst>
              <a:ext uri="{FF2B5EF4-FFF2-40B4-BE49-F238E27FC236}">
                <a16:creationId xmlns:a16="http://schemas.microsoft.com/office/drawing/2014/main" id="{73DA2AA2-7CAA-DB4D-A411-C5A9DCE28B0E}"/>
              </a:ext>
            </a:extLst>
          </p:cNvPr>
          <p:cNvCxnSpPr>
            <a:cxnSpLocks/>
          </p:cNvCxnSpPr>
          <p:nvPr userDrawn="1"/>
        </p:nvCxnSpPr>
        <p:spPr>
          <a:xfrm>
            <a:off x="4269358" y="2219644"/>
            <a:ext cx="3653285" cy="0"/>
          </a:xfrm>
          <a:prstGeom prst="line">
            <a:avLst/>
          </a:prstGeom>
          <a:ln w="25400">
            <a:gradFill flip="none" rotWithShape="1">
              <a:gsLst>
                <a:gs pos="0">
                  <a:schemeClr val="bg1"/>
                </a:gs>
                <a:gs pos="49000">
                  <a:schemeClr val="accent5"/>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DA35966-E804-8C40-8D91-1A840B8D2C6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004051" y="1301288"/>
            <a:ext cx="2183898" cy="524032"/>
          </a:xfrm>
          <a:prstGeom prst="rect">
            <a:avLst/>
          </a:prstGeom>
        </p:spPr>
      </p:pic>
    </p:spTree>
    <p:extLst>
      <p:ext uri="{BB962C8B-B14F-4D97-AF65-F5344CB8AC3E}">
        <p14:creationId xmlns:p14="http://schemas.microsoft.com/office/powerpoint/2010/main" val="2918436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MD Logo">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D15552B-92CC-0341-9D3C-157AA64FF20A}"/>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0" y="0"/>
            <a:ext cx="12192000" cy="6858000"/>
          </a:xfrm>
          <a:prstGeom prst="rect">
            <a:avLst/>
          </a:prstGeom>
        </p:spPr>
      </p:pic>
      <p:pic>
        <p:nvPicPr>
          <p:cNvPr id="10" name="Picture 9">
            <a:extLst>
              <a:ext uri="{FF2B5EF4-FFF2-40B4-BE49-F238E27FC236}">
                <a16:creationId xmlns:a16="http://schemas.microsoft.com/office/drawing/2014/main" id="{42D6DA44-05E6-6F4A-B783-A3C22A45ECB3}"/>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833381" y="2646126"/>
            <a:ext cx="6525239" cy="1565748"/>
          </a:xfrm>
          <a:prstGeom prst="rect">
            <a:avLst/>
          </a:prstGeom>
        </p:spPr>
      </p:pic>
    </p:spTree>
    <p:extLst>
      <p:ext uri="{BB962C8B-B14F-4D97-AF65-F5344CB8AC3E}">
        <p14:creationId xmlns:p14="http://schemas.microsoft.com/office/powerpoint/2010/main" val="1403466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754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 Rade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E8455E-4707-1F4E-A839-2AEE3A5D0739}"/>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5A3A32C6-863F-8F44-BCF2-E4AAF9A3ACD8}"/>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6699" y="914400"/>
            <a:ext cx="1047957" cy="251460"/>
          </a:xfrm>
          <a:prstGeom prst="rect">
            <a:avLst/>
          </a:prstGeom>
        </p:spPr>
      </p:pic>
      <p:sp>
        <p:nvSpPr>
          <p:cNvPr id="2" name="Title 1">
            <a:extLst>
              <a:ext uri="{FF2B5EF4-FFF2-40B4-BE49-F238E27FC236}">
                <a16:creationId xmlns:a16="http://schemas.microsoft.com/office/drawing/2014/main" id="{32B40B50-7511-2D4D-8E43-32749491822E}"/>
              </a:ext>
            </a:extLst>
          </p:cNvPr>
          <p:cNvSpPr>
            <a:spLocks noGrp="1"/>
          </p:cNvSpPr>
          <p:nvPr>
            <p:ph type="ctrTitle" hasCustomPrompt="1"/>
          </p:nvPr>
        </p:nvSpPr>
        <p:spPr>
          <a:xfrm>
            <a:off x="296085" y="2227263"/>
            <a:ext cx="5799916" cy="2387600"/>
          </a:xfrm>
        </p:spPr>
        <p:txBody>
          <a:bodyPr anchor="b">
            <a:normAutofit/>
          </a:bodyPr>
          <a:lstStyle>
            <a:lvl1pPr algn="l">
              <a:defRPr sz="4000"/>
            </a:lvl1pPr>
          </a:lstStyle>
          <a:p>
            <a:r>
              <a:rPr lang="en-US" dirty="0"/>
              <a:t>CLICK TO EDIT MASTER TITLE STYLE</a:t>
            </a:r>
          </a:p>
        </p:txBody>
      </p:sp>
      <p:sp>
        <p:nvSpPr>
          <p:cNvPr id="3" name="Subtitle 2">
            <a:extLst>
              <a:ext uri="{FF2B5EF4-FFF2-40B4-BE49-F238E27FC236}">
                <a16:creationId xmlns:a16="http://schemas.microsoft.com/office/drawing/2014/main" id="{4AEA5B95-C49C-1940-95DB-223D234FDA62}"/>
              </a:ext>
            </a:extLst>
          </p:cNvPr>
          <p:cNvSpPr>
            <a:spLocks noGrp="1"/>
          </p:cNvSpPr>
          <p:nvPr>
            <p:ph type="subTitle" idx="1" hasCustomPrompt="1"/>
          </p:nvPr>
        </p:nvSpPr>
        <p:spPr>
          <a:xfrm>
            <a:off x="296085" y="4706938"/>
            <a:ext cx="5799915" cy="1655762"/>
          </a:xfrm>
        </p:spPr>
        <p:txBody>
          <a:bodyPr/>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a:extLst>
              <a:ext uri="{FF2B5EF4-FFF2-40B4-BE49-F238E27FC236}">
                <a16:creationId xmlns:a16="http://schemas.microsoft.com/office/drawing/2014/main" id="{2EB22376-DAE0-3545-8185-5B49491CE7F6}"/>
              </a:ext>
            </a:extLst>
          </p:cNvPr>
          <p:cNvSpPr>
            <a:spLocks noGrp="1"/>
          </p:cNvSpPr>
          <p:nvPr>
            <p:ph type="ftr" sz="quarter" idx="11"/>
          </p:nvPr>
        </p:nvSpPr>
        <p:spPr/>
        <p:txBody>
          <a:bodyPr/>
          <a:lstStyle/>
          <a:p>
            <a:r>
              <a:rPr lang="en-US"/>
              <a:t>|   AMD Corporate Template   |   2018</a:t>
            </a:r>
          </a:p>
        </p:txBody>
      </p:sp>
      <p:sp>
        <p:nvSpPr>
          <p:cNvPr id="6" name="Slide Number Placeholder 5">
            <a:extLst>
              <a:ext uri="{FF2B5EF4-FFF2-40B4-BE49-F238E27FC236}">
                <a16:creationId xmlns:a16="http://schemas.microsoft.com/office/drawing/2014/main" id="{EE2901B1-207B-1142-BB4B-8B41DAD5823E}"/>
              </a:ext>
            </a:extLst>
          </p:cNvPr>
          <p:cNvSpPr>
            <a:spLocks noGrp="1"/>
          </p:cNvSpPr>
          <p:nvPr>
            <p:ph type="sldNum" sz="quarter" idx="12"/>
          </p:nvPr>
        </p:nvSpPr>
        <p:spPr/>
        <p:txBody>
          <a:bodyPr/>
          <a:lstStyle/>
          <a:p>
            <a:fld id="{9BC932D5-48D2-3F48-87E1-D925B9343798}" type="slidenum">
              <a:rPr lang="en-US" smtClean="0"/>
              <a:t>‹#›</a:t>
            </a:fld>
            <a:endParaRPr lang="en-US"/>
          </a:p>
        </p:txBody>
      </p:sp>
    </p:spTree>
    <p:extLst>
      <p:ext uri="{BB962C8B-B14F-4D97-AF65-F5344CB8AC3E}">
        <p14:creationId xmlns:p14="http://schemas.microsoft.com/office/powerpoint/2010/main" val="35024702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C13EF723-448C-B94B-BCE7-54F9F025C940}"/>
              </a:ext>
            </a:extLst>
          </p:cNvPr>
          <p:cNvSpPr>
            <a:spLocks noGrp="1"/>
          </p:cNvSpPr>
          <p:nvPr>
            <p:ph type="ftr" sz="quarter" idx="12"/>
          </p:nvPr>
        </p:nvSpPr>
        <p:spPr/>
        <p:txBody>
          <a:bodyPr/>
          <a:lstStyle/>
          <a:p>
            <a:r>
              <a:rPr lang="en-US"/>
              <a:t>|   AMD Corporate Template   |   2018</a:t>
            </a:r>
            <a:endParaRPr lang="en-US" dirty="0"/>
          </a:p>
        </p:txBody>
      </p:sp>
      <p:sp>
        <p:nvSpPr>
          <p:cNvPr id="8" name="Slide Number Placeholder 7">
            <a:extLst>
              <a:ext uri="{FF2B5EF4-FFF2-40B4-BE49-F238E27FC236}">
                <a16:creationId xmlns:a16="http://schemas.microsoft.com/office/drawing/2014/main" id="{3450A11A-1A58-7143-8498-A8D93E4E3E9E}"/>
              </a:ext>
            </a:extLst>
          </p:cNvPr>
          <p:cNvSpPr>
            <a:spLocks noGrp="1"/>
          </p:cNvSpPr>
          <p:nvPr>
            <p:ph type="sldNum" sz="quarter" idx="13"/>
          </p:nvPr>
        </p:nvSpPr>
        <p:spPr/>
        <p:txBody>
          <a:bodyPr/>
          <a:lstStyle/>
          <a:p>
            <a:fld id="{9BC932D5-48D2-3F48-87E1-D925B9343798}" type="slidenum">
              <a:rPr lang="en-US" smtClean="0"/>
              <a:pPr/>
              <a:t>‹#›</a:t>
            </a:fld>
            <a:endParaRPr lang="en-US" dirty="0"/>
          </a:p>
        </p:txBody>
      </p:sp>
      <p:sp>
        <p:nvSpPr>
          <p:cNvPr id="13" name="Text Placeholder 35">
            <a:extLst>
              <a:ext uri="{FF2B5EF4-FFF2-40B4-BE49-F238E27FC236}">
                <a16:creationId xmlns:a16="http://schemas.microsoft.com/office/drawing/2014/main" id="{BC461D80-ACA5-D14E-A76E-4CD74C7A8C6F}"/>
              </a:ext>
            </a:extLst>
          </p:cNvPr>
          <p:cNvSpPr>
            <a:spLocks noGrp="1"/>
          </p:cNvSpPr>
          <p:nvPr>
            <p:ph type="body" sz="quarter" idx="10" hasCustomPrompt="1"/>
          </p:nvPr>
        </p:nvSpPr>
        <p:spPr>
          <a:xfrm>
            <a:off x="266700" y="266700"/>
            <a:ext cx="11658600" cy="490904"/>
          </a:xfrm>
          <a:prstGeom prst="rect">
            <a:avLst/>
          </a:prstGeom>
        </p:spPr>
        <p:txBody>
          <a:bodyPr wrap="square" anchor="b" anchorCtr="0">
            <a:spAutoFit/>
          </a:bodyPr>
          <a:lstStyle>
            <a:lvl1pPr marL="0" indent="0" algn="l">
              <a:buNone/>
              <a:defRPr sz="2800" b="0" i="0" cap="all" baseline="0">
                <a:solidFill>
                  <a:schemeClr val="accent3"/>
                </a:solidFill>
                <a:latin typeface="Klavika Regular" panose="020B0506040000020004" pitchFamily="34" charset="0"/>
              </a:defRPr>
            </a:lvl1pPr>
            <a:lvl2pPr algn="r">
              <a:defRPr/>
            </a:lvl2pPr>
            <a:lvl3pPr algn="r">
              <a:defRPr/>
            </a:lvl3pPr>
            <a:lvl4pPr algn="r">
              <a:defRPr/>
            </a:lvl4pPr>
            <a:lvl5pPr algn="r">
              <a:defRPr/>
            </a:lvl5pPr>
          </a:lstStyle>
          <a:p>
            <a:pPr lvl="0"/>
            <a:r>
              <a:rPr lang="en-US" dirty="0"/>
              <a:t>Edit AGENDA TITLE</a:t>
            </a:r>
          </a:p>
        </p:txBody>
      </p:sp>
      <p:sp>
        <p:nvSpPr>
          <p:cNvPr id="10" name="Table Placeholder 5">
            <a:extLst>
              <a:ext uri="{FF2B5EF4-FFF2-40B4-BE49-F238E27FC236}">
                <a16:creationId xmlns:a16="http://schemas.microsoft.com/office/drawing/2014/main" id="{20697304-9B7B-9142-81FB-560251861C78}"/>
              </a:ext>
            </a:extLst>
          </p:cNvPr>
          <p:cNvSpPr>
            <a:spLocks noGrp="1"/>
          </p:cNvSpPr>
          <p:nvPr>
            <p:ph type="tbl" sz="quarter" idx="11" hasCustomPrompt="1"/>
          </p:nvPr>
        </p:nvSpPr>
        <p:spPr>
          <a:xfrm>
            <a:off x="266700" y="1176704"/>
            <a:ext cx="11658600" cy="5185995"/>
          </a:xfrm>
        </p:spPr>
        <p:txBody>
          <a:bodyPr anchor="ctr"/>
          <a:lstStyle>
            <a:lvl1pPr marL="0" indent="0" algn="ctr">
              <a:buNone/>
              <a:defRPr b="0" i="0">
                <a:latin typeface="Klavika Regular" panose="020B0506040000020004" pitchFamily="34" charset="0"/>
              </a:defRPr>
            </a:lvl1pPr>
          </a:lstStyle>
          <a:p>
            <a:r>
              <a:rPr lang="en-US" dirty="0"/>
              <a:t>AGENDA ITEMS TABLE</a:t>
            </a:r>
          </a:p>
        </p:txBody>
      </p:sp>
      <p:sp>
        <p:nvSpPr>
          <p:cNvPr id="9" name="Text Placeholder 35">
            <a:extLst>
              <a:ext uri="{FF2B5EF4-FFF2-40B4-BE49-F238E27FC236}">
                <a16:creationId xmlns:a16="http://schemas.microsoft.com/office/drawing/2014/main" id="{EE58699D-F3E0-434E-A9D1-227317DBD4E3}"/>
              </a:ext>
            </a:extLst>
          </p:cNvPr>
          <p:cNvSpPr>
            <a:spLocks noGrp="1"/>
          </p:cNvSpPr>
          <p:nvPr>
            <p:ph type="body" sz="quarter" idx="14" hasCustomPrompt="1"/>
          </p:nvPr>
        </p:nvSpPr>
        <p:spPr>
          <a:xfrm>
            <a:off x="266700" y="685800"/>
            <a:ext cx="11627589" cy="334108"/>
          </a:xfrm>
          <a:prstGeom prst="rect">
            <a:avLst/>
          </a:prstGeom>
        </p:spPr>
        <p:txBody>
          <a:bodyPr anchor="t">
            <a:normAutofit/>
          </a:bodyPr>
          <a:lstStyle>
            <a:lvl1pPr marL="0" indent="0" algn="l">
              <a:buNone/>
              <a:defRPr sz="1800" b="0" i="0" cap="all" baseline="0">
                <a:solidFill>
                  <a:schemeClr val="tx1"/>
                </a:solidFill>
                <a:latin typeface="Klavika Regular" panose="020B0506040000020004" pitchFamily="34" charset="0"/>
              </a:defRPr>
            </a:lvl1pPr>
            <a:lvl2pPr algn="r">
              <a:defRPr/>
            </a:lvl2pPr>
            <a:lvl3pPr algn="r">
              <a:defRPr/>
            </a:lvl3pPr>
            <a:lvl4pPr algn="r">
              <a:defRPr/>
            </a:lvl4pPr>
            <a:lvl5pPr algn="r">
              <a:defRPr/>
            </a:lvl5pPr>
          </a:lstStyle>
          <a:p>
            <a:pPr lvl="0"/>
            <a:r>
              <a:rPr lang="en-US" dirty="0"/>
              <a:t>Edit AGENDA SUBTITLE</a:t>
            </a:r>
          </a:p>
        </p:txBody>
      </p:sp>
    </p:spTree>
    <p:extLst>
      <p:ext uri="{BB962C8B-B14F-4D97-AF65-F5344CB8AC3E}">
        <p14:creationId xmlns:p14="http://schemas.microsoft.com/office/powerpoint/2010/main" val="1456067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C13EF723-448C-B94B-BCE7-54F9F025C940}"/>
              </a:ext>
            </a:extLst>
          </p:cNvPr>
          <p:cNvSpPr>
            <a:spLocks noGrp="1"/>
          </p:cNvSpPr>
          <p:nvPr>
            <p:ph type="ftr" sz="quarter" idx="12"/>
          </p:nvPr>
        </p:nvSpPr>
        <p:spPr/>
        <p:txBody>
          <a:bodyPr/>
          <a:lstStyle/>
          <a:p>
            <a:r>
              <a:rPr lang="en-US"/>
              <a:t>|   AMD Corporate Template   |   2018</a:t>
            </a:r>
            <a:endParaRPr lang="en-US" dirty="0"/>
          </a:p>
        </p:txBody>
      </p:sp>
      <p:sp>
        <p:nvSpPr>
          <p:cNvPr id="8" name="Slide Number Placeholder 7">
            <a:extLst>
              <a:ext uri="{FF2B5EF4-FFF2-40B4-BE49-F238E27FC236}">
                <a16:creationId xmlns:a16="http://schemas.microsoft.com/office/drawing/2014/main" id="{3450A11A-1A58-7143-8498-A8D93E4E3E9E}"/>
              </a:ext>
            </a:extLst>
          </p:cNvPr>
          <p:cNvSpPr>
            <a:spLocks noGrp="1"/>
          </p:cNvSpPr>
          <p:nvPr>
            <p:ph type="sldNum" sz="quarter" idx="13"/>
          </p:nvPr>
        </p:nvSpPr>
        <p:spPr/>
        <p:txBody>
          <a:bodyPr/>
          <a:lstStyle/>
          <a:p>
            <a:fld id="{9BC932D5-48D2-3F48-87E1-D925B9343798}" type="slidenum">
              <a:rPr lang="en-US" smtClean="0"/>
              <a:pPr/>
              <a:t>‹#›</a:t>
            </a:fld>
            <a:endParaRPr lang="en-US" dirty="0"/>
          </a:p>
        </p:txBody>
      </p:sp>
      <p:sp>
        <p:nvSpPr>
          <p:cNvPr id="11" name="Text Placeholder 35">
            <a:extLst>
              <a:ext uri="{FF2B5EF4-FFF2-40B4-BE49-F238E27FC236}">
                <a16:creationId xmlns:a16="http://schemas.microsoft.com/office/drawing/2014/main" id="{325BA5CB-FF14-184D-9647-24BCE2ECBA5C}"/>
              </a:ext>
            </a:extLst>
          </p:cNvPr>
          <p:cNvSpPr>
            <a:spLocks noGrp="1"/>
          </p:cNvSpPr>
          <p:nvPr>
            <p:ph type="body" sz="quarter" idx="10" hasCustomPrompt="1"/>
          </p:nvPr>
        </p:nvSpPr>
        <p:spPr>
          <a:xfrm>
            <a:off x="266700" y="266700"/>
            <a:ext cx="11658600" cy="490904"/>
          </a:xfrm>
          <a:prstGeom prst="rect">
            <a:avLst/>
          </a:prstGeom>
        </p:spPr>
        <p:txBody>
          <a:bodyPr wrap="square" anchor="b" anchorCtr="0">
            <a:spAutoFit/>
          </a:bodyPr>
          <a:lstStyle>
            <a:lvl1pPr marL="0" indent="0" algn="l">
              <a:buNone/>
              <a:defRPr sz="2800" b="0" i="0" cap="all" baseline="0">
                <a:solidFill>
                  <a:schemeClr val="accent5"/>
                </a:solidFill>
                <a:latin typeface="Klavika Regular" panose="020B0506040000020004" pitchFamily="34" charset="0"/>
              </a:defRPr>
            </a:lvl1pPr>
            <a:lvl2pPr algn="r">
              <a:defRPr/>
            </a:lvl2pPr>
            <a:lvl3pPr algn="r">
              <a:defRPr/>
            </a:lvl3pPr>
            <a:lvl4pPr algn="r">
              <a:defRPr/>
            </a:lvl4pPr>
            <a:lvl5pPr algn="r">
              <a:defRPr/>
            </a:lvl5pPr>
          </a:lstStyle>
          <a:p>
            <a:pPr lvl="0"/>
            <a:r>
              <a:rPr lang="en-US" dirty="0"/>
              <a:t>Edit AGENDA TITLE</a:t>
            </a:r>
          </a:p>
        </p:txBody>
      </p:sp>
      <p:sp>
        <p:nvSpPr>
          <p:cNvPr id="14" name="Table Placeholder 5">
            <a:extLst>
              <a:ext uri="{FF2B5EF4-FFF2-40B4-BE49-F238E27FC236}">
                <a16:creationId xmlns:a16="http://schemas.microsoft.com/office/drawing/2014/main" id="{2A34FCEE-FF69-3A41-BF09-25D64E4CFAE9}"/>
              </a:ext>
            </a:extLst>
          </p:cNvPr>
          <p:cNvSpPr>
            <a:spLocks noGrp="1"/>
          </p:cNvSpPr>
          <p:nvPr>
            <p:ph type="tbl" sz="quarter" idx="11" hasCustomPrompt="1"/>
          </p:nvPr>
        </p:nvSpPr>
        <p:spPr>
          <a:xfrm>
            <a:off x="266700" y="1176704"/>
            <a:ext cx="11658600" cy="5185995"/>
          </a:xfrm>
        </p:spPr>
        <p:txBody>
          <a:bodyPr anchor="ctr"/>
          <a:lstStyle>
            <a:lvl1pPr marL="0" indent="0" algn="ctr">
              <a:buNone/>
              <a:defRPr b="0" i="0">
                <a:latin typeface="Klavika Regular" panose="020B0506040000020004" pitchFamily="34" charset="0"/>
              </a:defRPr>
            </a:lvl1pPr>
          </a:lstStyle>
          <a:p>
            <a:r>
              <a:rPr lang="en-US" dirty="0"/>
              <a:t>AGENDA ITEMS TABLE</a:t>
            </a:r>
          </a:p>
        </p:txBody>
      </p:sp>
      <p:sp>
        <p:nvSpPr>
          <p:cNvPr id="9" name="Text Placeholder 35">
            <a:extLst>
              <a:ext uri="{FF2B5EF4-FFF2-40B4-BE49-F238E27FC236}">
                <a16:creationId xmlns:a16="http://schemas.microsoft.com/office/drawing/2014/main" id="{9D71A59F-3D57-024A-8B8F-0DFC5FC95CC1}"/>
              </a:ext>
            </a:extLst>
          </p:cNvPr>
          <p:cNvSpPr>
            <a:spLocks noGrp="1"/>
          </p:cNvSpPr>
          <p:nvPr>
            <p:ph type="body" sz="quarter" idx="14" hasCustomPrompt="1"/>
          </p:nvPr>
        </p:nvSpPr>
        <p:spPr>
          <a:xfrm>
            <a:off x="266700" y="685800"/>
            <a:ext cx="11627589" cy="334108"/>
          </a:xfrm>
          <a:prstGeom prst="rect">
            <a:avLst/>
          </a:prstGeom>
        </p:spPr>
        <p:txBody>
          <a:bodyPr anchor="t">
            <a:normAutofit/>
          </a:bodyPr>
          <a:lstStyle>
            <a:lvl1pPr marL="0" indent="0" algn="l">
              <a:buNone/>
              <a:defRPr sz="1800" b="0" i="0" cap="all" baseline="0">
                <a:solidFill>
                  <a:schemeClr val="tx1"/>
                </a:solidFill>
                <a:latin typeface="Klavika Regular" panose="020B0506040000020004" pitchFamily="34" charset="0"/>
              </a:defRPr>
            </a:lvl1pPr>
            <a:lvl2pPr algn="r">
              <a:defRPr/>
            </a:lvl2pPr>
            <a:lvl3pPr algn="r">
              <a:defRPr/>
            </a:lvl3pPr>
            <a:lvl4pPr algn="r">
              <a:defRPr/>
            </a:lvl4pPr>
            <a:lvl5pPr algn="r">
              <a:defRPr/>
            </a:lvl5pPr>
          </a:lstStyle>
          <a:p>
            <a:pPr lvl="0"/>
            <a:r>
              <a:rPr lang="en-US" dirty="0"/>
              <a:t>Edit AGENDA SUBTITLE</a:t>
            </a:r>
          </a:p>
        </p:txBody>
      </p:sp>
    </p:spTree>
    <p:extLst>
      <p:ext uri="{BB962C8B-B14F-4D97-AF65-F5344CB8AC3E}">
        <p14:creationId xmlns:p14="http://schemas.microsoft.com/office/powerpoint/2010/main" val="301859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Quote or Big Statem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F0CE0-7F69-FB4A-9B8E-F10F76E55358}"/>
              </a:ext>
            </a:extLst>
          </p:cNvPr>
          <p:cNvSpPr>
            <a:spLocks noGrp="1"/>
          </p:cNvSpPr>
          <p:nvPr>
            <p:ph type="title"/>
          </p:nvPr>
        </p:nvSpPr>
        <p:spPr>
          <a:xfrm>
            <a:off x="266700" y="2409911"/>
            <a:ext cx="11658600" cy="2022951"/>
          </a:xfrm>
        </p:spPr>
        <p:txBody>
          <a:bodyPr>
            <a:normAutofit/>
          </a:bodyPr>
          <a:lstStyle>
            <a:lvl1pPr>
              <a:defRPr sz="4000">
                <a:solidFill>
                  <a:schemeClr val="tx1"/>
                </a:solidFill>
              </a:defRPr>
            </a:lvl1pPr>
          </a:lstStyle>
          <a:p>
            <a:r>
              <a:rPr lang="en-US" dirty="0"/>
              <a:t>Click to edit Master title style</a:t>
            </a:r>
          </a:p>
        </p:txBody>
      </p:sp>
      <p:sp>
        <p:nvSpPr>
          <p:cNvPr id="3" name="Footer Placeholder 2">
            <a:extLst>
              <a:ext uri="{FF2B5EF4-FFF2-40B4-BE49-F238E27FC236}">
                <a16:creationId xmlns:a16="http://schemas.microsoft.com/office/drawing/2014/main" id="{A251FC32-6D03-804E-9C07-EF2DAA1CB8FE}"/>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7D72CE38-4723-3F43-9A3A-B95DCC821A8A}"/>
              </a:ext>
            </a:extLst>
          </p:cNvPr>
          <p:cNvSpPr>
            <a:spLocks noGrp="1"/>
          </p:cNvSpPr>
          <p:nvPr>
            <p:ph type="sldNum" sz="quarter" idx="11"/>
          </p:nvPr>
        </p:nvSpPr>
        <p:spPr/>
        <p:txBody>
          <a:bodyPr/>
          <a:lstStyle/>
          <a:p>
            <a:fld id="{9BC932D5-48D2-3F48-87E1-D925B9343798}" type="slidenum">
              <a:rPr lang="en-US" smtClean="0"/>
              <a:pPr/>
              <a:t>‹#›</a:t>
            </a:fld>
            <a:endParaRPr lang="en-US" dirty="0"/>
          </a:p>
        </p:txBody>
      </p:sp>
      <p:grpSp>
        <p:nvGrpSpPr>
          <p:cNvPr id="5" name="Group 4">
            <a:extLst>
              <a:ext uri="{FF2B5EF4-FFF2-40B4-BE49-F238E27FC236}">
                <a16:creationId xmlns:a16="http://schemas.microsoft.com/office/drawing/2014/main" id="{CE259C75-1326-0049-9079-2EACF57518A8}"/>
              </a:ext>
            </a:extLst>
          </p:cNvPr>
          <p:cNvGrpSpPr/>
          <p:nvPr userDrawn="1"/>
        </p:nvGrpSpPr>
        <p:grpSpPr>
          <a:xfrm>
            <a:off x="-2" y="2192866"/>
            <a:ext cx="10972802" cy="2472267"/>
            <a:chOff x="762000" y="2272108"/>
            <a:chExt cx="9967146" cy="2472267"/>
          </a:xfrm>
        </p:grpSpPr>
        <p:cxnSp>
          <p:nvCxnSpPr>
            <p:cNvPr id="6" name="Straight Connector 5">
              <a:extLst>
                <a:ext uri="{FF2B5EF4-FFF2-40B4-BE49-F238E27FC236}">
                  <a16:creationId xmlns:a16="http://schemas.microsoft.com/office/drawing/2014/main" id="{49F74DDF-2C0E-8D4D-BF00-BA75E9B8A158}"/>
                </a:ext>
              </a:extLst>
            </p:cNvPr>
            <p:cNvCxnSpPr>
              <a:cxnSpLocks/>
            </p:cNvCxnSpPr>
            <p:nvPr/>
          </p:nvCxnSpPr>
          <p:spPr>
            <a:xfrm>
              <a:off x="762000" y="2272108"/>
              <a:ext cx="9967146" cy="0"/>
            </a:xfrm>
            <a:prstGeom prst="line">
              <a:avLst/>
            </a:prstGeom>
            <a:ln w="25400">
              <a:gradFill flip="none" rotWithShape="1">
                <a:gsLst>
                  <a:gs pos="0">
                    <a:schemeClr val="bg1"/>
                  </a:gs>
                  <a:gs pos="49000">
                    <a:schemeClr val="accent3"/>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9E76B47-0289-0B42-B9FD-FCEC9F66B8B4}"/>
                </a:ext>
              </a:extLst>
            </p:cNvPr>
            <p:cNvCxnSpPr>
              <a:cxnSpLocks/>
            </p:cNvCxnSpPr>
            <p:nvPr/>
          </p:nvCxnSpPr>
          <p:spPr>
            <a:xfrm>
              <a:off x="762000" y="4744375"/>
              <a:ext cx="7552267" cy="0"/>
            </a:xfrm>
            <a:prstGeom prst="line">
              <a:avLst/>
            </a:prstGeom>
            <a:ln w="25400">
              <a:gradFill flip="none" rotWithShape="1">
                <a:gsLst>
                  <a:gs pos="0">
                    <a:schemeClr val="bg1"/>
                  </a:gs>
                  <a:gs pos="49000">
                    <a:schemeClr val="accent3"/>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8" name="Text Placeholder 6">
            <a:extLst>
              <a:ext uri="{FF2B5EF4-FFF2-40B4-BE49-F238E27FC236}">
                <a16:creationId xmlns:a16="http://schemas.microsoft.com/office/drawing/2014/main" id="{1B6FB4DC-AE59-DC41-B79B-D83A58329A9D}"/>
              </a:ext>
            </a:extLst>
          </p:cNvPr>
          <p:cNvSpPr>
            <a:spLocks noGrp="1"/>
          </p:cNvSpPr>
          <p:nvPr>
            <p:ph type="body" sz="quarter" idx="12" hasCustomPrompt="1"/>
          </p:nvPr>
        </p:nvSpPr>
        <p:spPr>
          <a:xfrm>
            <a:off x="297711" y="4882179"/>
            <a:ext cx="8524875" cy="433557"/>
          </a:xfrm>
          <a:prstGeom prst="rect">
            <a:avLst/>
          </a:prstGeom>
        </p:spPr>
        <p:txBody>
          <a:bodyPr>
            <a:normAutofit/>
          </a:bodyPr>
          <a:lstStyle>
            <a:lvl1pPr marL="0" indent="0">
              <a:buNone/>
              <a:defRPr sz="1400">
                <a:solidFill>
                  <a:schemeClr val="tx1"/>
                </a:solidFill>
              </a:defRPr>
            </a:lvl1pPr>
          </a:lstStyle>
          <a:p>
            <a:pPr lvl="0"/>
            <a:r>
              <a:rPr lang="en-US" dirty="0"/>
              <a:t>SOURCE OR ATTRIBUTE</a:t>
            </a:r>
          </a:p>
        </p:txBody>
      </p:sp>
      <p:pic>
        <p:nvPicPr>
          <p:cNvPr id="14" name="Picture 13">
            <a:extLst>
              <a:ext uri="{FF2B5EF4-FFF2-40B4-BE49-F238E27FC236}">
                <a16:creationId xmlns:a16="http://schemas.microsoft.com/office/drawing/2014/main" id="{E5B323EE-0D7F-D941-BF4F-B221E9175340}"/>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6699" y="1695612"/>
            <a:ext cx="1047957" cy="251460"/>
          </a:xfrm>
          <a:prstGeom prst="rect">
            <a:avLst/>
          </a:prstGeom>
        </p:spPr>
      </p:pic>
    </p:spTree>
    <p:extLst>
      <p:ext uri="{BB962C8B-B14F-4D97-AF65-F5344CB8AC3E}">
        <p14:creationId xmlns:p14="http://schemas.microsoft.com/office/powerpoint/2010/main" val="3175803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4F84F54A-466C-9A44-A79F-A2059218399C}"/>
              </a:ext>
            </a:extLst>
          </p:cNvPr>
          <p:cNvCxnSpPr/>
          <p:nvPr userDrawn="1"/>
        </p:nvCxnSpPr>
        <p:spPr>
          <a:xfrm>
            <a:off x="8263223" y="2266790"/>
            <a:ext cx="3928777" cy="0"/>
          </a:xfrm>
          <a:prstGeom prst="line">
            <a:avLst/>
          </a:prstGeom>
          <a:ln w="50800" cmpd="sng">
            <a:gradFill flip="none" rotWithShape="1">
              <a:gsLst>
                <a:gs pos="0">
                  <a:schemeClr val="bg1">
                    <a:alpha val="0"/>
                  </a:schemeClr>
                </a:gs>
                <a:gs pos="99000">
                  <a:schemeClr val="accent3"/>
                </a:gs>
              </a:gsLst>
              <a:lin ang="1080000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37486C0-381B-1442-8D76-9D48245992A7}"/>
              </a:ext>
            </a:extLst>
          </p:cNvPr>
          <p:cNvCxnSpPr/>
          <p:nvPr userDrawn="1"/>
        </p:nvCxnSpPr>
        <p:spPr>
          <a:xfrm>
            <a:off x="8263223" y="0"/>
            <a:ext cx="0" cy="6857999"/>
          </a:xfrm>
          <a:prstGeom prst="line">
            <a:avLst/>
          </a:prstGeom>
          <a:ln w="50800" cmpd="sng">
            <a:solidFill>
              <a:schemeClr val="accent3"/>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1" name="Picture Placeholder 2">
            <a:extLst>
              <a:ext uri="{FF2B5EF4-FFF2-40B4-BE49-F238E27FC236}">
                <a16:creationId xmlns:a16="http://schemas.microsoft.com/office/drawing/2014/main" id="{CF790F81-72AD-6143-8D43-F0771FD25A98}"/>
              </a:ext>
            </a:extLst>
          </p:cNvPr>
          <p:cNvSpPr>
            <a:spLocks noGrp="1"/>
          </p:cNvSpPr>
          <p:nvPr>
            <p:ph type="pic" sz="quarter" idx="10"/>
          </p:nvPr>
        </p:nvSpPr>
        <p:spPr>
          <a:xfrm>
            <a:off x="5849454" y="0"/>
            <a:ext cx="2272196" cy="5021263"/>
          </a:xfrm>
          <a:prstGeom prst="rect">
            <a:avLst/>
          </a:prstGeom>
        </p:spPr>
        <p:txBody>
          <a:bodyPr anchor="ctr"/>
          <a:lstStyle>
            <a:lvl1pPr marL="0" indent="0" algn="ctr">
              <a:buNone/>
              <a:defRPr/>
            </a:lvl1pPr>
          </a:lstStyle>
          <a:p>
            <a:endParaRPr lang="en-US"/>
          </a:p>
        </p:txBody>
      </p:sp>
      <p:sp>
        <p:nvSpPr>
          <p:cNvPr id="22" name="Picture Placeholder 2">
            <a:extLst>
              <a:ext uri="{FF2B5EF4-FFF2-40B4-BE49-F238E27FC236}">
                <a16:creationId xmlns:a16="http://schemas.microsoft.com/office/drawing/2014/main" id="{F3827A34-B545-D140-9A21-04493834AEF7}"/>
              </a:ext>
            </a:extLst>
          </p:cNvPr>
          <p:cNvSpPr>
            <a:spLocks noGrp="1"/>
          </p:cNvSpPr>
          <p:nvPr>
            <p:ph type="pic" sz="quarter" idx="11"/>
          </p:nvPr>
        </p:nvSpPr>
        <p:spPr>
          <a:xfrm>
            <a:off x="5849454" y="5287120"/>
            <a:ext cx="2272196" cy="1570880"/>
          </a:xfrm>
          <a:prstGeom prst="rect">
            <a:avLst/>
          </a:prstGeom>
        </p:spPr>
        <p:txBody>
          <a:bodyPr anchor="ctr"/>
          <a:lstStyle>
            <a:lvl1pPr marL="0" indent="0" algn="ctr">
              <a:buNone/>
              <a:defRPr/>
            </a:lvl1pPr>
          </a:lstStyle>
          <a:p>
            <a:endParaRPr lang="en-US"/>
          </a:p>
        </p:txBody>
      </p:sp>
      <p:sp>
        <p:nvSpPr>
          <p:cNvPr id="23" name="Picture Placeholder 2">
            <a:extLst>
              <a:ext uri="{FF2B5EF4-FFF2-40B4-BE49-F238E27FC236}">
                <a16:creationId xmlns:a16="http://schemas.microsoft.com/office/drawing/2014/main" id="{90D68985-D7CA-054E-86D0-EC3B9B70D152}"/>
              </a:ext>
            </a:extLst>
          </p:cNvPr>
          <p:cNvSpPr>
            <a:spLocks noGrp="1"/>
          </p:cNvSpPr>
          <p:nvPr>
            <p:ph type="pic" sz="quarter" idx="12"/>
          </p:nvPr>
        </p:nvSpPr>
        <p:spPr>
          <a:xfrm>
            <a:off x="8404797" y="0"/>
            <a:ext cx="2272196" cy="2107769"/>
          </a:xfrm>
          <a:prstGeom prst="rect">
            <a:avLst/>
          </a:prstGeom>
        </p:spPr>
        <p:txBody>
          <a:bodyPr anchor="ctr"/>
          <a:lstStyle>
            <a:lvl1pPr marL="0" indent="0" algn="ctr">
              <a:buNone/>
              <a:defRPr/>
            </a:lvl1pPr>
          </a:lstStyle>
          <a:p>
            <a:endParaRPr lang="en-US"/>
          </a:p>
        </p:txBody>
      </p:sp>
      <p:sp>
        <p:nvSpPr>
          <p:cNvPr id="24" name="Picture Placeholder 2">
            <a:extLst>
              <a:ext uri="{FF2B5EF4-FFF2-40B4-BE49-F238E27FC236}">
                <a16:creationId xmlns:a16="http://schemas.microsoft.com/office/drawing/2014/main" id="{3B540A0C-4798-4547-87A2-61A088E3C599}"/>
              </a:ext>
            </a:extLst>
          </p:cNvPr>
          <p:cNvSpPr>
            <a:spLocks noGrp="1"/>
          </p:cNvSpPr>
          <p:nvPr>
            <p:ph type="pic" sz="quarter" idx="13"/>
          </p:nvPr>
        </p:nvSpPr>
        <p:spPr>
          <a:xfrm>
            <a:off x="8404797" y="2402237"/>
            <a:ext cx="2272196" cy="4455762"/>
          </a:xfrm>
          <a:prstGeom prst="rect">
            <a:avLst/>
          </a:prstGeom>
        </p:spPr>
        <p:txBody>
          <a:bodyPr anchor="ctr"/>
          <a:lstStyle>
            <a:lvl1pPr marL="0" indent="0" algn="ctr">
              <a:buNone/>
              <a:defRPr/>
            </a:lvl1pPr>
          </a:lstStyle>
          <a:p>
            <a:endParaRPr lang="en-US"/>
          </a:p>
        </p:txBody>
      </p:sp>
      <p:sp>
        <p:nvSpPr>
          <p:cNvPr id="27" name="Title 3">
            <a:extLst>
              <a:ext uri="{FF2B5EF4-FFF2-40B4-BE49-F238E27FC236}">
                <a16:creationId xmlns:a16="http://schemas.microsoft.com/office/drawing/2014/main" id="{EFD1EF6E-11AE-F14B-8E88-BECBB06FBDD1}"/>
              </a:ext>
            </a:extLst>
          </p:cNvPr>
          <p:cNvSpPr>
            <a:spLocks noGrp="1"/>
          </p:cNvSpPr>
          <p:nvPr>
            <p:ph type="title"/>
          </p:nvPr>
        </p:nvSpPr>
        <p:spPr>
          <a:xfrm>
            <a:off x="266700" y="266700"/>
            <a:ext cx="4951195" cy="1841069"/>
          </a:xfrm>
          <a:prstGeom prst="rect">
            <a:avLst/>
          </a:prstGeom>
        </p:spPr>
        <p:txBody>
          <a:bodyPr anchor="b">
            <a:noAutofit/>
          </a:bodyPr>
          <a:lstStyle>
            <a:lvl1pPr>
              <a:defRPr sz="3200" b="0" i="0" cap="all" baseline="0">
                <a:solidFill>
                  <a:schemeClr val="accent3"/>
                </a:solidFill>
                <a:latin typeface="Klavika Regular" panose="020B0506040000020004" pitchFamily="34" charset="0"/>
              </a:defRPr>
            </a:lvl1pPr>
          </a:lstStyle>
          <a:p>
            <a:r>
              <a:rPr lang="en-US" dirty="0"/>
              <a:t>Click to edit Master title style</a:t>
            </a:r>
          </a:p>
        </p:txBody>
      </p:sp>
      <p:cxnSp>
        <p:nvCxnSpPr>
          <p:cNvPr id="28" name="Straight Connector 27">
            <a:extLst>
              <a:ext uri="{FF2B5EF4-FFF2-40B4-BE49-F238E27FC236}">
                <a16:creationId xmlns:a16="http://schemas.microsoft.com/office/drawing/2014/main" id="{E2FDB174-7BF4-0D46-BBC7-383DB339179A}"/>
              </a:ext>
            </a:extLst>
          </p:cNvPr>
          <p:cNvCxnSpPr/>
          <p:nvPr userDrawn="1"/>
        </p:nvCxnSpPr>
        <p:spPr>
          <a:xfrm>
            <a:off x="0" y="5171354"/>
            <a:ext cx="8263223" cy="0"/>
          </a:xfrm>
          <a:prstGeom prst="line">
            <a:avLst/>
          </a:prstGeom>
          <a:ln w="50800" cmpd="sng">
            <a:gradFill flip="none" rotWithShape="1">
              <a:gsLst>
                <a:gs pos="0">
                  <a:schemeClr val="bg1">
                    <a:alpha val="0"/>
                  </a:schemeClr>
                </a:gs>
                <a:gs pos="100000">
                  <a:schemeClr val="accent3"/>
                </a:gs>
              </a:gsLst>
              <a:lin ang="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9" name="Text Placeholder 7">
            <a:extLst>
              <a:ext uri="{FF2B5EF4-FFF2-40B4-BE49-F238E27FC236}">
                <a16:creationId xmlns:a16="http://schemas.microsoft.com/office/drawing/2014/main" id="{D65C0EBB-EEA6-3849-9F62-9E71F9806C4B}"/>
              </a:ext>
            </a:extLst>
          </p:cNvPr>
          <p:cNvSpPr>
            <a:spLocks noGrp="1"/>
          </p:cNvSpPr>
          <p:nvPr>
            <p:ph type="body" sz="quarter" idx="14"/>
          </p:nvPr>
        </p:nvSpPr>
        <p:spPr>
          <a:xfrm>
            <a:off x="266700" y="2266790"/>
            <a:ext cx="4951195" cy="2754473"/>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D14CD2ED-AB63-704A-86B5-E39290DAE7C5}"/>
              </a:ext>
            </a:extLst>
          </p:cNvPr>
          <p:cNvSpPr>
            <a:spLocks noGrp="1"/>
          </p:cNvSpPr>
          <p:nvPr>
            <p:ph type="ftr" sz="quarter" idx="15"/>
          </p:nvPr>
        </p:nvSpPr>
        <p:spPr/>
        <p:txBody>
          <a:bodyPr/>
          <a:lstStyle/>
          <a:p>
            <a:r>
              <a:rPr lang="en-US"/>
              <a:t>|   AMD Corporate Template   |   2018</a:t>
            </a:r>
            <a:endParaRPr lang="en-US" dirty="0"/>
          </a:p>
        </p:txBody>
      </p:sp>
      <p:sp>
        <p:nvSpPr>
          <p:cNvPr id="3" name="Slide Number Placeholder 2">
            <a:extLst>
              <a:ext uri="{FF2B5EF4-FFF2-40B4-BE49-F238E27FC236}">
                <a16:creationId xmlns:a16="http://schemas.microsoft.com/office/drawing/2014/main" id="{F99318D1-8901-4641-88C8-E4EF22EF0CED}"/>
              </a:ext>
            </a:extLst>
          </p:cNvPr>
          <p:cNvSpPr>
            <a:spLocks noGrp="1"/>
          </p:cNvSpPr>
          <p:nvPr>
            <p:ph type="sldNum" sz="quarter" idx="16"/>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3616695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up Picture and Content">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BE0472A0-F475-1945-B2FC-1F6488A2963C}"/>
              </a:ext>
            </a:extLst>
          </p:cNvPr>
          <p:cNvSpPr>
            <a:spLocks noGrp="1"/>
          </p:cNvSpPr>
          <p:nvPr>
            <p:ph type="body" sz="quarter" idx="10" hasCustomPrompt="1"/>
          </p:nvPr>
        </p:nvSpPr>
        <p:spPr>
          <a:xfrm>
            <a:off x="266700"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ONE</a:t>
            </a:r>
          </a:p>
        </p:txBody>
      </p:sp>
      <p:sp>
        <p:nvSpPr>
          <p:cNvPr id="24" name="Text Placeholder 3">
            <a:extLst>
              <a:ext uri="{FF2B5EF4-FFF2-40B4-BE49-F238E27FC236}">
                <a16:creationId xmlns:a16="http://schemas.microsoft.com/office/drawing/2014/main" id="{123B6D2F-DAAD-1348-9E52-909F728E9077}"/>
              </a:ext>
            </a:extLst>
          </p:cNvPr>
          <p:cNvSpPr>
            <a:spLocks noGrp="1"/>
          </p:cNvSpPr>
          <p:nvPr>
            <p:ph type="body" sz="quarter" idx="11" hasCustomPrompt="1"/>
          </p:nvPr>
        </p:nvSpPr>
        <p:spPr>
          <a:xfrm>
            <a:off x="4217462"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TWO</a:t>
            </a:r>
          </a:p>
        </p:txBody>
      </p:sp>
      <p:sp>
        <p:nvSpPr>
          <p:cNvPr id="25" name="Text Placeholder 3">
            <a:extLst>
              <a:ext uri="{FF2B5EF4-FFF2-40B4-BE49-F238E27FC236}">
                <a16:creationId xmlns:a16="http://schemas.microsoft.com/office/drawing/2014/main" id="{6D8CC37A-118C-6048-9F34-F887298875E9}"/>
              </a:ext>
            </a:extLst>
          </p:cNvPr>
          <p:cNvSpPr>
            <a:spLocks noGrp="1"/>
          </p:cNvSpPr>
          <p:nvPr>
            <p:ph type="body" sz="quarter" idx="12" hasCustomPrompt="1"/>
          </p:nvPr>
        </p:nvSpPr>
        <p:spPr>
          <a:xfrm>
            <a:off x="8168224"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THREE</a:t>
            </a:r>
          </a:p>
        </p:txBody>
      </p:sp>
      <p:sp>
        <p:nvSpPr>
          <p:cNvPr id="22" name="Picture Placeholder 2">
            <a:extLst>
              <a:ext uri="{FF2B5EF4-FFF2-40B4-BE49-F238E27FC236}">
                <a16:creationId xmlns:a16="http://schemas.microsoft.com/office/drawing/2014/main" id="{629CDEAC-1783-6242-BF32-8458EC2C292F}"/>
              </a:ext>
            </a:extLst>
          </p:cNvPr>
          <p:cNvSpPr>
            <a:spLocks noGrp="1"/>
          </p:cNvSpPr>
          <p:nvPr>
            <p:ph type="pic" sz="quarter" idx="16"/>
          </p:nvPr>
        </p:nvSpPr>
        <p:spPr>
          <a:xfrm>
            <a:off x="266700" y="1969160"/>
            <a:ext cx="3757076" cy="1717675"/>
          </a:xfrm>
          <a:prstGeom prst="rect">
            <a:avLst/>
          </a:prstGeom>
        </p:spPr>
        <p:txBody>
          <a:bodyPr anchor="ctr"/>
          <a:lstStyle>
            <a:lvl1pPr marL="0" indent="0" algn="ctr">
              <a:buNone/>
              <a:defRPr/>
            </a:lvl1pPr>
          </a:lstStyle>
          <a:p>
            <a:endParaRPr lang="en-US"/>
          </a:p>
        </p:txBody>
      </p:sp>
      <p:sp>
        <p:nvSpPr>
          <p:cNvPr id="26" name="Picture Placeholder 2">
            <a:extLst>
              <a:ext uri="{FF2B5EF4-FFF2-40B4-BE49-F238E27FC236}">
                <a16:creationId xmlns:a16="http://schemas.microsoft.com/office/drawing/2014/main" id="{C7CC4949-954B-9645-ABDF-4D9205ABFDB0}"/>
              </a:ext>
            </a:extLst>
          </p:cNvPr>
          <p:cNvSpPr>
            <a:spLocks noGrp="1"/>
          </p:cNvSpPr>
          <p:nvPr>
            <p:ph type="pic" sz="quarter" idx="17"/>
          </p:nvPr>
        </p:nvSpPr>
        <p:spPr>
          <a:xfrm>
            <a:off x="4217462" y="1969160"/>
            <a:ext cx="3757076" cy="1717675"/>
          </a:xfrm>
          <a:prstGeom prst="rect">
            <a:avLst/>
          </a:prstGeom>
        </p:spPr>
        <p:txBody>
          <a:bodyPr anchor="ctr"/>
          <a:lstStyle>
            <a:lvl1pPr marL="0" indent="0" algn="ctr">
              <a:buNone/>
              <a:defRPr/>
            </a:lvl1pPr>
          </a:lstStyle>
          <a:p>
            <a:endParaRPr lang="en-US"/>
          </a:p>
        </p:txBody>
      </p:sp>
      <p:sp>
        <p:nvSpPr>
          <p:cNvPr id="27" name="Picture Placeholder 2">
            <a:extLst>
              <a:ext uri="{FF2B5EF4-FFF2-40B4-BE49-F238E27FC236}">
                <a16:creationId xmlns:a16="http://schemas.microsoft.com/office/drawing/2014/main" id="{7CAD552D-B6A0-D54B-9CA5-E362B6E4F485}"/>
              </a:ext>
            </a:extLst>
          </p:cNvPr>
          <p:cNvSpPr>
            <a:spLocks noGrp="1"/>
          </p:cNvSpPr>
          <p:nvPr>
            <p:ph type="pic" sz="quarter" idx="18"/>
          </p:nvPr>
        </p:nvSpPr>
        <p:spPr>
          <a:xfrm>
            <a:off x="8168224" y="1950110"/>
            <a:ext cx="3757076" cy="1717675"/>
          </a:xfrm>
          <a:prstGeom prst="rect">
            <a:avLst/>
          </a:prstGeom>
        </p:spPr>
        <p:txBody>
          <a:bodyPr anchor="ctr"/>
          <a:lstStyle>
            <a:lvl1pPr marL="0" indent="0" algn="ctr">
              <a:buNone/>
              <a:defRPr/>
            </a:lvl1pPr>
          </a:lstStyle>
          <a:p>
            <a:endParaRPr lang="en-US" dirty="0"/>
          </a:p>
        </p:txBody>
      </p:sp>
      <p:sp>
        <p:nvSpPr>
          <p:cNvPr id="2" name="Title 1">
            <a:extLst>
              <a:ext uri="{FF2B5EF4-FFF2-40B4-BE49-F238E27FC236}">
                <a16:creationId xmlns:a16="http://schemas.microsoft.com/office/drawing/2014/main" id="{8617BDB0-4812-3145-85E4-C3FF4E05FBD8}"/>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4" name="Table Placeholder 3">
            <a:extLst>
              <a:ext uri="{FF2B5EF4-FFF2-40B4-BE49-F238E27FC236}">
                <a16:creationId xmlns:a16="http://schemas.microsoft.com/office/drawing/2014/main" id="{A058B6F3-1E50-7541-930D-88878D2F3598}"/>
              </a:ext>
            </a:extLst>
          </p:cNvPr>
          <p:cNvSpPr>
            <a:spLocks noGrp="1"/>
          </p:cNvSpPr>
          <p:nvPr>
            <p:ph type="tbl" sz="quarter" idx="19"/>
          </p:nvPr>
        </p:nvSpPr>
        <p:spPr>
          <a:xfrm>
            <a:off x="266700" y="3949700"/>
            <a:ext cx="11658599" cy="2146300"/>
          </a:xfrm>
        </p:spPr>
        <p:txBody>
          <a:bodyPr anchor="ctr"/>
          <a:lstStyle>
            <a:lvl1pPr marL="0" indent="0" algn="ctr">
              <a:buNone/>
              <a:defRPr/>
            </a:lvl1pPr>
          </a:lstStyle>
          <a:p>
            <a:endParaRPr lang="en-US" dirty="0"/>
          </a:p>
        </p:txBody>
      </p:sp>
      <p:sp>
        <p:nvSpPr>
          <p:cNvPr id="3" name="Footer Placeholder 2">
            <a:extLst>
              <a:ext uri="{FF2B5EF4-FFF2-40B4-BE49-F238E27FC236}">
                <a16:creationId xmlns:a16="http://schemas.microsoft.com/office/drawing/2014/main" id="{148463D7-8F56-964D-9BA0-DB5E5E5B95EF}"/>
              </a:ext>
            </a:extLst>
          </p:cNvPr>
          <p:cNvSpPr>
            <a:spLocks noGrp="1"/>
          </p:cNvSpPr>
          <p:nvPr>
            <p:ph type="ftr" sz="quarter" idx="20"/>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6143F2F1-B7A0-1445-8956-F798117B5E28}"/>
              </a:ext>
            </a:extLst>
          </p:cNvPr>
          <p:cNvSpPr>
            <a:spLocks noGrp="1"/>
          </p:cNvSpPr>
          <p:nvPr>
            <p:ph type="sldNum" sz="quarter" idx="21"/>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1443568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rt/Table with Callouts">
    <p:spTree>
      <p:nvGrpSpPr>
        <p:cNvPr id="1" name=""/>
        <p:cNvGrpSpPr/>
        <p:nvPr/>
      </p:nvGrpSpPr>
      <p:grpSpPr>
        <a:xfrm>
          <a:off x="0" y="0"/>
          <a:ext cx="0" cy="0"/>
          <a:chOff x="0" y="0"/>
          <a:chExt cx="0" cy="0"/>
        </a:xfrm>
      </p:grpSpPr>
      <p:sp>
        <p:nvSpPr>
          <p:cNvPr id="13" name="Content Placeholder 3">
            <a:extLst>
              <a:ext uri="{FF2B5EF4-FFF2-40B4-BE49-F238E27FC236}">
                <a16:creationId xmlns:a16="http://schemas.microsoft.com/office/drawing/2014/main" id="{839504D7-8996-7340-9EF2-96D8F3DA6EB0}"/>
              </a:ext>
            </a:extLst>
          </p:cNvPr>
          <p:cNvSpPr>
            <a:spLocks noGrp="1"/>
          </p:cNvSpPr>
          <p:nvPr>
            <p:ph sz="quarter" idx="14"/>
          </p:nvPr>
        </p:nvSpPr>
        <p:spPr>
          <a:xfrm>
            <a:off x="3619501" y="914400"/>
            <a:ext cx="8305800" cy="5448300"/>
          </a:xfrm>
          <a:prstGeom prst="rect">
            <a:avLst/>
          </a:prstGeom>
        </p:spPr>
        <p:txBody>
          <a:bodyPr>
            <a:normAutofit/>
          </a:bodyPr>
          <a:lstStyle>
            <a:lvl1pPr>
              <a:defRPr sz="1800"/>
            </a:lvl1pPr>
            <a:lvl2pPr>
              <a:defRPr sz="18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2DE31BD-F080-6142-8555-FE89F233DD05}"/>
              </a:ext>
            </a:extLst>
          </p:cNvPr>
          <p:cNvSpPr>
            <a:spLocks noGrp="1"/>
          </p:cNvSpPr>
          <p:nvPr>
            <p:ph type="title"/>
          </p:nvPr>
        </p:nvSpPr>
        <p:spPr>
          <a:xfrm>
            <a:off x="266700" y="266700"/>
            <a:ext cx="11658600" cy="436259"/>
          </a:xfrm>
        </p:spPr>
        <p:txBody>
          <a:bodyPr/>
          <a:lstStyle>
            <a:lvl1pPr>
              <a:defRPr>
                <a:solidFill>
                  <a:schemeClr val="accent3"/>
                </a:solidFill>
              </a:defRPr>
            </a:lvl1pPr>
          </a:lstStyle>
          <a:p>
            <a:r>
              <a:rPr lang="en-US" dirty="0"/>
              <a:t>Click to edit Master title style</a:t>
            </a:r>
          </a:p>
        </p:txBody>
      </p:sp>
      <p:sp>
        <p:nvSpPr>
          <p:cNvPr id="12" name="Text Placeholder 2">
            <a:extLst>
              <a:ext uri="{FF2B5EF4-FFF2-40B4-BE49-F238E27FC236}">
                <a16:creationId xmlns:a16="http://schemas.microsoft.com/office/drawing/2014/main" id="{9FDD5036-F78A-2040-9D0C-71FE497F3624}"/>
              </a:ext>
            </a:extLst>
          </p:cNvPr>
          <p:cNvSpPr>
            <a:spLocks noGrp="1"/>
          </p:cNvSpPr>
          <p:nvPr>
            <p:ph type="body" sz="quarter" idx="15"/>
          </p:nvPr>
        </p:nvSpPr>
        <p:spPr>
          <a:xfrm>
            <a:off x="266701" y="1175494"/>
            <a:ext cx="2996822" cy="1434220"/>
          </a:xfrm>
          <a:prstGeom prst="rect">
            <a:avLst/>
          </a:prstGeom>
        </p:spPr>
        <p:txBody>
          <a:bodyPr>
            <a:normAutofit/>
          </a:bodyPr>
          <a:lstStyle>
            <a:lvl1pPr marL="0" indent="0">
              <a:buNone/>
              <a:defRPr sz="2000">
                <a:solidFill>
                  <a:schemeClr val="tx1"/>
                </a:solidFill>
              </a:defRPr>
            </a:lvl1pPr>
          </a:lstStyle>
          <a:p>
            <a:pPr lvl="0"/>
            <a:r>
              <a:rPr lang="en-US" dirty="0"/>
              <a:t>Edit Master text styles</a:t>
            </a:r>
          </a:p>
        </p:txBody>
      </p:sp>
      <p:sp>
        <p:nvSpPr>
          <p:cNvPr id="16" name="Text Placeholder 2">
            <a:extLst>
              <a:ext uri="{FF2B5EF4-FFF2-40B4-BE49-F238E27FC236}">
                <a16:creationId xmlns:a16="http://schemas.microsoft.com/office/drawing/2014/main" id="{449074D6-4099-074E-AEC0-50D243D68553}"/>
              </a:ext>
            </a:extLst>
          </p:cNvPr>
          <p:cNvSpPr>
            <a:spLocks noGrp="1"/>
          </p:cNvSpPr>
          <p:nvPr>
            <p:ph type="body" sz="quarter" idx="16" hasCustomPrompt="1"/>
          </p:nvPr>
        </p:nvSpPr>
        <p:spPr>
          <a:xfrm>
            <a:off x="266700" y="3458873"/>
            <a:ext cx="2996822" cy="578334"/>
          </a:xfrm>
          <a:prstGeom prst="rect">
            <a:avLst/>
          </a:prstGeom>
        </p:spPr>
        <p:txBody>
          <a:bodyPr>
            <a:normAutofit/>
          </a:bodyPr>
          <a:lstStyle>
            <a:lvl1pPr marL="0" indent="0">
              <a:buNone/>
              <a:defRPr sz="4400" b="1" i="0" cap="all" baseline="0">
                <a:solidFill>
                  <a:schemeClr val="accent3"/>
                </a:solidFill>
                <a:latin typeface="Klavika Bold" panose="020B0806040000020004" pitchFamily="34" charset="0"/>
              </a:defRPr>
            </a:lvl1pPr>
          </a:lstStyle>
          <a:p>
            <a:pPr lvl="0"/>
            <a:r>
              <a:rPr lang="en-US" dirty="0"/>
              <a:t>XX%</a:t>
            </a:r>
          </a:p>
        </p:txBody>
      </p:sp>
      <p:sp>
        <p:nvSpPr>
          <p:cNvPr id="17" name="Text Placeholder 2">
            <a:extLst>
              <a:ext uri="{FF2B5EF4-FFF2-40B4-BE49-F238E27FC236}">
                <a16:creationId xmlns:a16="http://schemas.microsoft.com/office/drawing/2014/main" id="{F2DEA95D-6470-5E40-85F8-3913944B6C7C}"/>
              </a:ext>
            </a:extLst>
          </p:cNvPr>
          <p:cNvSpPr>
            <a:spLocks noGrp="1"/>
          </p:cNvSpPr>
          <p:nvPr>
            <p:ph type="body" sz="quarter" idx="17" hasCustomPrompt="1"/>
          </p:nvPr>
        </p:nvSpPr>
        <p:spPr>
          <a:xfrm>
            <a:off x="266701" y="4121148"/>
            <a:ext cx="2996822" cy="501533"/>
          </a:xfrm>
          <a:prstGeom prst="rect">
            <a:avLst/>
          </a:prstGeom>
        </p:spPr>
        <p:txBody>
          <a:bodyPr>
            <a:noAutofit/>
          </a:bodyPr>
          <a:lstStyle>
            <a:lvl1pPr marL="0" indent="0">
              <a:buNone/>
              <a:defRPr sz="1800" cap="all" baseline="0">
                <a:solidFill>
                  <a:schemeClr val="tx1"/>
                </a:solidFill>
              </a:defRPr>
            </a:lvl1pPr>
          </a:lstStyle>
          <a:p>
            <a:pPr lvl="0"/>
            <a:r>
              <a:rPr lang="en-US" dirty="0"/>
              <a:t>EDIT MASTER TEXT STYLES</a:t>
            </a:r>
          </a:p>
        </p:txBody>
      </p:sp>
      <p:sp>
        <p:nvSpPr>
          <p:cNvPr id="18" name="Text Placeholder 2">
            <a:extLst>
              <a:ext uri="{FF2B5EF4-FFF2-40B4-BE49-F238E27FC236}">
                <a16:creationId xmlns:a16="http://schemas.microsoft.com/office/drawing/2014/main" id="{AB80E459-CCDB-E448-9B79-EBEA83FE11FE}"/>
              </a:ext>
            </a:extLst>
          </p:cNvPr>
          <p:cNvSpPr>
            <a:spLocks noGrp="1"/>
          </p:cNvSpPr>
          <p:nvPr>
            <p:ph type="body" sz="quarter" idx="18" hasCustomPrompt="1"/>
          </p:nvPr>
        </p:nvSpPr>
        <p:spPr>
          <a:xfrm>
            <a:off x="266700" y="4856532"/>
            <a:ext cx="2996822" cy="578334"/>
          </a:xfrm>
          <a:prstGeom prst="rect">
            <a:avLst/>
          </a:prstGeom>
        </p:spPr>
        <p:txBody>
          <a:bodyPr>
            <a:normAutofit/>
          </a:bodyPr>
          <a:lstStyle>
            <a:lvl1pPr marL="0" indent="0">
              <a:buNone/>
              <a:defRPr sz="4400" b="1" i="0" cap="all" baseline="0">
                <a:solidFill>
                  <a:schemeClr val="accent3"/>
                </a:solidFill>
                <a:latin typeface="Klavika Bold" panose="020B0806040000020004" pitchFamily="34" charset="0"/>
              </a:defRPr>
            </a:lvl1pPr>
          </a:lstStyle>
          <a:p>
            <a:pPr lvl="0"/>
            <a:r>
              <a:rPr lang="en-US" dirty="0"/>
              <a:t>XX%</a:t>
            </a:r>
          </a:p>
        </p:txBody>
      </p:sp>
      <p:sp>
        <p:nvSpPr>
          <p:cNvPr id="21" name="Text Placeholder 2">
            <a:extLst>
              <a:ext uri="{FF2B5EF4-FFF2-40B4-BE49-F238E27FC236}">
                <a16:creationId xmlns:a16="http://schemas.microsoft.com/office/drawing/2014/main" id="{C55A9135-AFAA-E148-9174-E4C19E103EAE}"/>
              </a:ext>
            </a:extLst>
          </p:cNvPr>
          <p:cNvSpPr>
            <a:spLocks noGrp="1"/>
          </p:cNvSpPr>
          <p:nvPr>
            <p:ph type="body" sz="quarter" idx="19" hasCustomPrompt="1"/>
          </p:nvPr>
        </p:nvSpPr>
        <p:spPr>
          <a:xfrm>
            <a:off x="266701" y="5518807"/>
            <a:ext cx="2996822" cy="501533"/>
          </a:xfrm>
          <a:prstGeom prst="rect">
            <a:avLst/>
          </a:prstGeom>
        </p:spPr>
        <p:txBody>
          <a:bodyPr>
            <a:noAutofit/>
          </a:bodyPr>
          <a:lstStyle>
            <a:lvl1pPr marL="0" indent="0">
              <a:buNone/>
              <a:defRPr sz="1800" cap="all" baseline="0">
                <a:solidFill>
                  <a:schemeClr val="tx1"/>
                </a:solidFill>
              </a:defRPr>
            </a:lvl1pPr>
          </a:lstStyle>
          <a:p>
            <a:pPr lvl="0"/>
            <a:r>
              <a:rPr lang="en-US" dirty="0"/>
              <a:t>EDIT MASTER TEXT STYLES</a:t>
            </a:r>
          </a:p>
        </p:txBody>
      </p:sp>
      <p:sp>
        <p:nvSpPr>
          <p:cNvPr id="4" name="Footer Placeholder 3">
            <a:extLst>
              <a:ext uri="{FF2B5EF4-FFF2-40B4-BE49-F238E27FC236}">
                <a16:creationId xmlns:a16="http://schemas.microsoft.com/office/drawing/2014/main" id="{52AB50A6-9E2C-1B48-9684-AE1E51EE10C0}"/>
              </a:ext>
            </a:extLst>
          </p:cNvPr>
          <p:cNvSpPr>
            <a:spLocks noGrp="1"/>
          </p:cNvSpPr>
          <p:nvPr>
            <p:ph type="ftr" sz="quarter" idx="20"/>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6F25D493-5050-254B-80EE-E5BAA8651349}"/>
              </a:ext>
            </a:extLst>
          </p:cNvPr>
          <p:cNvSpPr>
            <a:spLocks noGrp="1"/>
          </p:cNvSpPr>
          <p:nvPr>
            <p:ph type="sldNum" sz="quarter" idx="21"/>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2214187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duct Fea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C3A3D-E4FC-4C4D-AA53-C5A6D8F5116E}"/>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3" name="Footer Placeholder 2">
            <a:extLst>
              <a:ext uri="{FF2B5EF4-FFF2-40B4-BE49-F238E27FC236}">
                <a16:creationId xmlns:a16="http://schemas.microsoft.com/office/drawing/2014/main" id="{7C12AA98-0D7F-4A40-A347-C841093653ED}"/>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0552E43B-83EF-874B-A0F4-DA30DAE9C3EB}"/>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Picture Placeholder 5">
            <a:extLst>
              <a:ext uri="{FF2B5EF4-FFF2-40B4-BE49-F238E27FC236}">
                <a16:creationId xmlns:a16="http://schemas.microsoft.com/office/drawing/2014/main" id="{0EBD956E-82B8-644B-9943-1C81BBF1CAFE}"/>
              </a:ext>
            </a:extLst>
          </p:cNvPr>
          <p:cNvSpPr>
            <a:spLocks noGrp="1"/>
          </p:cNvSpPr>
          <p:nvPr>
            <p:ph type="pic" sz="quarter" idx="12" hasCustomPrompt="1"/>
          </p:nvPr>
        </p:nvSpPr>
        <p:spPr>
          <a:xfrm>
            <a:off x="266700" y="914400"/>
            <a:ext cx="5829300" cy="5448300"/>
          </a:xfrm>
        </p:spPr>
        <p:txBody>
          <a:bodyPr anchor="ctr"/>
          <a:lstStyle>
            <a:lvl1pPr marL="0" indent="0" algn="ctr">
              <a:buNone/>
              <a:defRPr/>
            </a:lvl1pPr>
          </a:lstStyle>
          <a:p>
            <a:r>
              <a:rPr lang="en-US" dirty="0"/>
              <a:t>Product Picture</a:t>
            </a:r>
          </a:p>
        </p:txBody>
      </p:sp>
      <p:sp>
        <p:nvSpPr>
          <p:cNvPr id="8" name="Table Placeholder 7">
            <a:extLst>
              <a:ext uri="{FF2B5EF4-FFF2-40B4-BE49-F238E27FC236}">
                <a16:creationId xmlns:a16="http://schemas.microsoft.com/office/drawing/2014/main" id="{ACB04B48-1620-0845-9615-CC2B91B34E9F}"/>
              </a:ext>
            </a:extLst>
          </p:cNvPr>
          <p:cNvSpPr>
            <a:spLocks noGrp="1"/>
          </p:cNvSpPr>
          <p:nvPr>
            <p:ph type="tbl" sz="quarter" idx="13" hasCustomPrompt="1"/>
          </p:nvPr>
        </p:nvSpPr>
        <p:spPr>
          <a:xfrm>
            <a:off x="6326188" y="914400"/>
            <a:ext cx="5599112" cy="5448300"/>
          </a:xfrm>
        </p:spPr>
        <p:txBody>
          <a:bodyPr anchor="ctr"/>
          <a:lstStyle>
            <a:lvl1pPr marL="0" indent="0" algn="ctr">
              <a:buNone/>
              <a:defRPr/>
            </a:lvl1pPr>
          </a:lstStyle>
          <a:p>
            <a:r>
              <a:rPr lang="en-US" dirty="0"/>
              <a:t>Product features list</a:t>
            </a:r>
          </a:p>
        </p:txBody>
      </p:sp>
    </p:spTree>
    <p:extLst>
      <p:ext uri="{BB962C8B-B14F-4D97-AF65-F5344CB8AC3E}">
        <p14:creationId xmlns:p14="http://schemas.microsoft.com/office/powerpoint/2010/main" val="42352299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Full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3C9CD-CEB4-6749-878D-F8E61EC7FB62}"/>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5" name="Content Placeholder 4">
            <a:extLst>
              <a:ext uri="{FF2B5EF4-FFF2-40B4-BE49-F238E27FC236}">
                <a16:creationId xmlns:a16="http://schemas.microsoft.com/office/drawing/2014/main" id="{BDC00CF4-3647-9142-A97E-5B77428DAD21}"/>
              </a:ext>
            </a:extLst>
          </p:cNvPr>
          <p:cNvSpPr>
            <a:spLocks noGrp="1"/>
          </p:cNvSpPr>
          <p:nvPr>
            <p:ph sz="quarter" idx="10"/>
          </p:nvPr>
        </p:nvSpPr>
        <p:spPr>
          <a:xfrm>
            <a:off x="266700" y="914400"/>
            <a:ext cx="11658600" cy="54483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ABD6A8F2-94B1-9E4C-90B8-875D6B180F0C}"/>
              </a:ext>
            </a:extLst>
          </p:cNvPr>
          <p:cNvSpPr>
            <a:spLocks noGrp="1"/>
          </p:cNvSpPr>
          <p:nvPr>
            <p:ph type="ftr" sz="quarter" idx="11"/>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4E889B6-A0D8-F246-951C-FE4F9EBCDDCA}"/>
              </a:ext>
            </a:extLst>
          </p:cNvPr>
          <p:cNvSpPr>
            <a:spLocks noGrp="1"/>
          </p:cNvSpPr>
          <p:nvPr>
            <p:ph type="sldNum" sz="quarter" idx="12"/>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19845602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19" name="Picture Placeholder 8">
            <a:extLst>
              <a:ext uri="{FF2B5EF4-FFF2-40B4-BE49-F238E27FC236}">
                <a16:creationId xmlns:a16="http://schemas.microsoft.com/office/drawing/2014/main" id="{30020CC3-51C8-F741-BD32-2904D6558348}"/>
              </a:ext>
            </a:extLst>
          </p:cNvPr>
          <p:cNvSpPr>
            <a:spLocks noGrp="1"/>
          </p:cNvSpPr>
          <p:nvPr>
            <p:ph type="pic" sz="quarter" idx="11"/>
          </p:nvPr>
        </p:nvSpPr>
        <p:spPr>
          <a:xfrm>
            <a:off x="6509981" y="266700"/>
            <a:ext cx="5415319" cy="6000285"/>
          </a:xfrm>
          <a:prstGeom prst="rect">
            <a:avLst/>
          </a:prstGeom>
        </p:spPr>
        <p:txBody>
          <a:bodyPr anchor="ctr"/>
          <a:lstStyle>
            <a:lvl1pPr marL="0" indent="0" algn="ctr">
              <a:buNone/>
              <a:defRPr/>
            </a:lvl1pPr>
          </a:lstStyle>
          <a:p>
            <a:endParaRPr lang="en-US"/>
          </a:p>
        </p:txBody>
      </p:sp>
      <p:sp>
        <p:nvSpPr>
          <p:cNvPr id="20" name="Text Placeholder 2">
            <a:extLst>
              <a:ext uri="{FF2B5EF4-FFF2-40B4-BE49-F238E27FC236}">
                <a16:creationId xmlns:a16="http://schemas.microsoft.com/office/drawing/2014/main" id="{F1DF5726-1147-D34E-80F1-0936FC4C4A3C}"/>
              </a:ext>
            </a:extLst>
          </p:cNvPr>
          <p:cNvSpPr>
            <a:spLocks noGrp="1"/>
          </p:cNvSpPr>
          <p:nvPr>
            <p:ph type="body" sz="quarter" idx="14"/>
          </p:nvPr>
        </p:nvSpPr>
        <p:spPr>
          <a:xfrm>
            <a:off x="266700" y="914400"/>
            <a:ext cx="6001060" cy="5352585"/>
          </a:xfrm>
          <a:prstGeom prst="rect">
            <a:avLst/>
          </a:prstGeom>
        </p:spPr>
        <p:txBody>
          <a:bodyPr>
            <a:normAutofit/>
          </a:bodyPr>
          <a:lstStyle>
            <a:lvl1pPr>
              <a:defRPr sz="1800"/>
            </a:lvl1pPr>
            <a:lvl2pPr>
              <a:defRPr sz="1800"/>
            </a:lvl2pPr>
            <a:lvl3pPr>
              <a:defRPr sz="1800"/>
            </a:lvl3pPr>
            <a:lvl4pPr>
              <a:defRPr sz="1800"/>
            </a:lvl4pPr>
            <a:lvl5pPr>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itle 3">
            <a:extLst>
              <a:ext uri="{FF2B5EF4-FFF2-40B4-BE49-F238E27FC236}">
                <a16:creationId xmlns:a16="http://schemas.microsoft.com/office/drawing/2014/main" id="{DCBC74F1-D998-184C-95A9-D7C31AB27659}"/>
              </a:ext>
            </a:extLst>
          </p:cNvPr>
          <p:cNvSpPr>
            <a:spLocks noGrp="1"/>
          </p:cNvSpPr>
          <p:nvPr>
            <p:ph type="title"/>
          </p:nvPr>
        </p:nvSpPr>
        <p:spPr>
          <a:xfrm>
            <a:off x="266700" y="266701"/>
            <a:ext cx="6001060" cy="419100"/>
          </a:xfrm>
          <a:prstGeom prst="rect">
            <a:avLst/>
          </a:prstGeom>
        </p:spPr>
        <p:txBody>
          <a:bodyPr>
            <a:noAutofit/>
          </a:bodyPr>
          <a:lstStyle>
            <a:lvl1pPr algn="l">
              <a:defRPr sz="2800" b="0" i="0" cap="none" baseline="0">
                <a:solidFill>
                  <a:schemeClr val="accent3"/>
                </a:solidFill>
                <a:latin typeface="Klavika Regular" panose="020B0506040000020004" pitchFamily="34" charset="0"/>
              </a:defRPr>
            </a:lvl1pPr>
          </a:lstStyle>
          <a:p>
            <a:r>
              <a:rPr lang="en-US" dirty="0"/>
              <a:t>Click to edit Master title style</a:t>
            </a:r>
          </a:p>
        </p:txBody>
      </p:sp>
      <p:sp>
        <p:nvSpPr>
          <p:cNvPr id="2" name="Footer Placeholder 1">
            <a:extLst>
              <a:ext uri="{FF2B5EF4-FFF2-40B4-BE49-F238E27FC236}">
                <a16:creationId xmlns:a16="http://schemas.microsoft.com/office/drawing/2014/main" id="{87A78D97-F662-1E44-969F-124AA219F814}"/>
              </a:ext>
            </a:extLst>
          </p:cNvPr>
          <p:cNvSpPr>
            <a:spLocks noGrp="1"/>
          </p:cNvSpPr>
          <p:nvPr>
            <p:ph type="ftr" sz="quarter" idx="15"/>
          </p:nvPr>
        </p:nvSpPr>
        <p:spPr/>
        <p:txBody>
          <a:bodyPr/>
          <a:lstStyle/>
          <a:p>
            <a:r>
              <a:rPr lang="en-US"/>
              <a:t>|   AMD Corporate Template   |   2018</a:t>
            </a:r>
            <a:endParaRPr lang="en-US" dirty="0"/>
          </a:p>
        </p:txBody>
      </p:sp>
      <p:sp>
        <p:nvSpPr>
          <p:cNvPr id="3" name="Slide Number Placeholder 2">
            <a:extLst>
              <a:ext uri="{FF2B5EF4-FFF2-40B4-BE49-F238E27FC236}">
                <a16:creationId xmlns:a16="http://schemas.microsoft.com/office/drawing/2014/main" id="{F189EFD3-6613-3F4D-AF4C-47BEFE8A6448}"/>
              </a:ext>
            </a:extLst>
          </p:cNvPr>
          <p:cNvSpPr>
            <a:spLocks noGrp="1"/>
          </p:cNvSpPr>
          <p:nvPr>
            <p:ph type="sldNum" sz="quarter" idx="16"/>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39537272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res Upda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C8CA5-FE69-7146-9740-0441C70679F4}"/>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3" name="Footer Placeholder 2">
            <a:extLst>
              <a:ext uri="{FF2B5EF4-FFF2-40B4-BE49-F238E27FC236}">
                <a16:creationId xmlns:a16="http://schemas.microsoft.com/office/drawing/2014/main" id="{80E1DDBB-5B3F-9C43-ABDD-32B1A0ABA8EC}"/>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DAF6B56-01D6-364D-B4C9-8F64D0AAAE71}"/>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Table Placeholder 5">
            <a:extLst>
              <a:ext uri="{FF2B5EF4-FFF2-40B4-BE49-F238E27FC236}">
                <a16:creationId xmlns:a16="http://schemas.microsoft.com/office/drawing/2014/main" id="{E27397B2-5FCE-9E4D-B5D3-D8594C7B45BB}"/>
              </a:ext>
            </a:extLst>
          </p:cNvPr>
          <p:cNvSpPr>
            <a:spLocks noGrp="1"/>
          </p:cNvSpPr>
          <p:nvPr>
            <p:ph type="tbl" sz="quarter" idx="12" hasCustomPrompt="1"/>
          </p:nvPr>
        </p:nvSpPr>
        <p:spPr>
          <a:xfrm>
            <a:off x="266700" y="914400"/>
            <a:ext cx="5829300" cy="5448300"/>
          </a:xfrm>
        </p:spPr>
        <p:txBody>
          <a:bodyPr anchor="ctr"/>
          <a:lstStyle>
            <a:lvl1pPr marL="0" indent="0" algn="ctr">
              <a:buNone/>
              <a:defRPr/>
            </a:lvl1pPr>
          </a:lstStyle>
          <a:p>
            <a:r>
              <a:rPr lang="en-US" dirty="0"/>
              <a:t>Status table</a:t>
            </a:r>
          </a:p>
        </p:txBody>
      </p:sp>
      <p:sp>
        <p:nvSpPr>
          <p:cNvPr id="7" name="Table Placeholder 5">
            <a:extLst>
              <a:ext uri="{FF2B5EF4-FFF2-40B4-BE49-F238E27FC236}">
                <a16:creationId xmlns:a16="http://schemas.microsoft.com/office/drawing/2014/main" id="{2C595B1D-F7A0-BD49-AF22-F8A78A122584}"/>
              </a:ext>
            </a:extLst>
          </p:cNvPr>
          <p:cNvSpPr>
            <a:spLocks noGrp="1"/>
          </p:cNvSpPr>
          <p:nvPr>
            <p:ph type="tbl" sz="quarter" idx="13" hasCustomPrompt="1"/>
          </p:nvPr>
        </p:nvSpPr>
        <p:spPr>
          <a:xfrm>
            <a:off x="6286500" y="914400"/>
            <a:ext cx="5588876" cy="2538248"/>
          </a:xfrm>
        </p:spPr>
        <p:txBody>
          <a:bodyPr anchor="ctr"/>
          <a:lstStyle>
            <a:lvl1pPr marL="0" indent="0" algn="ctr">
              <a:buNone/>
              <a:defRPr/>
            </a:lvl1pPr>
          </a:lstStyle>
          <a:p>
            <a:r>
              <a:rPr lang="en-US" dirty="0"/>
              <a:t>Milestones table</a:t>
            </a:r>
          </a:p>
        </p:txBody>
      </p:sp>
      <p:sp>
        <p:nvSpPr>
          <p:cNvPr id="8" name="Table Placeholder 5">
            <a:extLst>
              <a:ext uri="{FF2B5EF4-FFF2-40B4-BE49-F238E27FC236}">
                <a16:creationId xmlns:a16="http://schemas.microsoft.com/office/drawing/2014/main" id="{53BEFBB3-DC90-4B4D-9846-C25C58BBAF0D}"/>
              </a:ext>
            </a:extLst>
          </p:cNvPr>
          <p:cNvSpPr>
            <a:spLocks noGrp="1"/>
          </p:cNvSpPr>
          <p:nvPr>
            <p:ph type="tbl" sz="quarter" idx="14" hasCustomPrompt="1"/>
          </p:nvPr>
        </p:nvSpPr>
        <p:spPr>
          <a:xfrm>
            <a:off x="6311462" y="3689315"/>
            <a:ext cx="5588876" cy="2673385"/>
          </a:xfrm>
        </p:spPr>
        <p:txBody>
          <a:bodyPr anchor="ctr"/>
          <a:lstStyle>
            <a:lvl1pPr marL="0" indent="0" algn="ctr">
              <a:buNone/>
              <a:defRPr/>
            </a:lvl1pPr>
          </a:lstStyle>
          <a:p>
            <a:r>
              <a:rPr lang="en-US" dirty="0"/>
              <a:t>Roadmap table</a:t>
            </a:r>
          </a:p>
        </p:txBody>
      </p:sp>
    </p:spTree>
    <p:extLst>
      <p:ext uri="{BB962C8B-B14F-4D97-AF65-F5344CB8AC3E}">
        <p14:creationId xmlns:p14="http://schemas.microsoft.com/office/powerpoint/2010/main" val="1365271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ulleted List and Descri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D3FF-76D2-344A-A522-D36162071C7D}"/>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6" name="Content Placeholder 5">
            <a:extLst>
              <a:ext uri="{FF2B5EF4-FFF2-40B4-BE49-F238E27FC236}">
                <a16:creationId xmlns:a16="http://schemas.microsoft.com/office/drawing/2014/main" id="{E19CDF75-3DB1-E344-A637-BCAA753403FA}"/>
              </a:ext>
            </a:extLst>
          </p:cNvPr>
          <p:cNvSpPr>
            <a:spLocks noGrp="1"/>
          </p:cNvSpPr>
          <p:nvPr>
            <p:ph sz="quarter" idx="11"/>
          </p:nvPr>
        </p:nvSpPr>
        <p:spPr>
          <a:xfrm>
            <a:off x="6096000" y="914400"/>
            <a:ext cx="5829300" cy="5318125"/>
          </a:xfrm>
          <a:prstGeom prst="rect">
            <a:avLst/>
          </a:prstGeom>
        </p:spPr>
        <p:txBody>
          <a:bodyPr/>
          <a:lstStyle>
            <a:lvl1pPr marL="0" indent="0">
              <a:buFont typeface="Wingdings" pitchFamily="2" charset="2"/>
              <a:buNone/>
              <a:defRPr/>
            </a:lvl1pPr>
            <a:lvl2pPr>
              <a:buFont typeface="+mj-lt"/>
              <a:buAutoNum type="alphaLcParenR"/>
              <a:defRPr/>
            </a:lvl2pPr>
            <a:lvl3pPr marL="1257300" indent="-342900">
              <a:buFont typeface="+mj-lt"/>
              <a:buAutoNum type="romanLcPeriod"/>
              <a:defRPr/>
            </a:lvl3pPr>
            <a:lvl4pPr marL="1714500" indent="-342900">
              <a:buFont typeface="+mj-lt"/>
              <a:buAutoNum type="alphaLcParenR"/>
              <a:defRPr/>
            </a:lvl4pPr>
            <a:lvl5pPr marL="2171700" indent="-342900">
              <a:buFont typeface="+mj-lt"/>
              <a:buAutoNum type="romanLcPeriod"/>
              <a:defRPr/>
            </a:lvl5pPr>
          </a:lstStyle>
          <a:p>
            <a:pPr lvl="0"/>
            <a:r>
              <a:rPr lang="en-US" dirty="0"/>
              <a:t>Edit Master text styles</a:t>
            </a:r>
          </a:p>
        </p:txBody>
      </p:sp>
      <p:sp>
        <p:nvSpPr>
          <p:cNvPr id="9" name="Content Placeholder 5">
            <a:extLst>
              <a:ext uri="{FF2B5EF4-FFF2-40B4-BE49-F238E27FC236}">
                <a16:creationId xmlns:a16="http://schemas.microsoft.com/office/drawing/2014/main" id="{8194ECFE-F64B-934A-8E18-4618E150D6E3}"/>
              </a:ext>
            </a:extLst>
          </p:cNvPr>
          <p:cNvSpPr>
            <a:spLocks noGrp="1"/>
          </p:cNvSpPr>
          <p:nvPr>
            <p:ph sz="quarter" idx="12"/>
          </p:nvPr>
        </p:nvSpPr>
        <p:spPr>
          <a:xfrm>
            <a:off x="266700" y="914400"/>
            <a:ext cx="5524501" cy="531812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06ECBEF1-8398-CF46-8F79-7FC658089D8F}"/>
              </a:ext>
            </a:extLst>
          </p:cNvPr>
          <p:cNvSpPr>
            <a:spLocks noGrp="1"/>
          </p:cNvSpPr>
          <p:nvPr>
            <p:ph type="ftr" sz="quarter" idx="13"/>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7E8DB645-2747-3F42-A932-C405346BC749}"/>
              </a:ext>
            </a:extLst>
          </p:cNvPr>
          <p:cNvSpPr>
            <a:spLocks noGrp="1"/>
          </p:cNvSpPr>
          <p:nvPr>
            <p:ph type="sldNum" sz="quarter" idx="14"/>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7444407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bered List and Descri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D3FF-76D2-344A-A522-D36162071C7D}"/>
              </a:ext>
            </a:extLst>
          </p:cNvPr>
          <p:cNvSpPr>
            <a:spLocks noGrp="1"/>
          </p:cNvSpPr>
          <p:nvPr>
            <p:ph type="title"/>
          </p:nvPr>
        </p:nvSpPr>
        <p:spPr/>
        <p:txBody>
          <a:bodyPr/>
          <a:lstStyle>
            <a:lvl1pPr>
              <a:defRPr>
                <a:solidFill>
                  <a:schemeClr val="accent3"/>
                </a:solidFill>
              </a:defRPr>
            </a:lvl1pPr>
          </a:lstStyle>
          <a:p>
            <a:r>
              <a:rPr lang="en-US" dirty="0"/>
              <a:t>Click to edit Master title style</a:t>
            </a:r>
          </a:p>
        </p:txBody>
      </p:sp>
      <p:sp>
        <p:nvSpPr>
          <p:cNvPr id="4" name="Text Placeholder 3">
            <a:extLst>
              <a:ext uri="{FF2B5EF4-FFF2-40B4-BE49-F238E27FC236}">
                <a16:creationId xmlns:a16="http://schemas.microsoft.com/office/drawing/2014/main" id="{BF465933-45F1-654C-A75B-152F7D87A594}"/>
              </a:ext>
            </a:extLst>
          </p:cNvPr>
          <p:cNvSpPr>
            <a:spLocks noGrp="1"/>
          </p:cNvSpPr>
          <p:nvPr>
            <p:ph type="body" sz="quarter" idx="10"/>
          </p:nvPr>
        </p:nvSpPr>
        <p:spPr>
          <a:xfrm>
            <a:off x="266700" y="914400"/>
            <a:ext cx="5628774" cy="5318125"/>
          </a:xfrm>
          <a:prstGeom prst="rect">
            <a:avLst/>
          </a:prstGeom>
        </p:spPr>
        <p:txBody>
          <a:bodyPr/>
          <a:lstStyle>
            <a:lvl1pPr marL="457200" indent="-457200">
              <a:buClr>
                <a:schemeClr val="tx1"/>
              </a:buClr>
              <a:buFont typeface="+mj-lt"/>
              <a:buAutoNum type="arabicPeriod"/>
              <a:defRPr/>
            </a:lvl1pPr>
            <a:lvl2pPr marL="800100" indent="-342900">
              <a:buFont typeface="+mj-lt"/>
              <a:buAutoNum type="alphaLcParenR"/>
              <a:defRPr/>
            </a:lvl2pPr>
            <a:lvl3pPr marL="1257300" indent="-342900">
              <a:buFont typeface="+mj-lt"/>
              <a:buAutoNum type="romanLcPeriod"/>
              <a:defRPr/>
            </a:lvl3pPr>
            <a:lvl4pPr marL="1714500" indent="-342900">
              <a:buFont typeface="+mj-lt"/>
              <a:buAutoNum type="alphaLcParenR"/>
              <a:defRPr/>
            </a:lvl4pPr>
            <a:lvl5pPr marL="2171700" indent="-342900">
              <a:buFont typeface="+mj-lt"/>
              <a:buAutoNum type="romanLcPeriod"/>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a:extLst>
              <a:ext uri="{FF2B5EF4-FFF2-40B4-BE49-F238E27FC236}">
                <a16:creationId xmlns:a16="http://schemas.microsoft.com/office/drawing/2014/main" id="{E19CDF75-3DB1-E344-A637-BCAA753403FA}"/>
              </a:ext>
            </a:extLst>
          </p:cNvPr>
          <p:cNvSpPr>
            <a:spLocks noGrp="1"/>
          </p:cNvSpPr>
          <p:nvPr>
            <p:ph sz="quarter" idx="11"/>
          </p:nvPr>
        </p:nvSpPr>
        <p:spPr>
          <a:xfrm>
            <a:off x="6096000" y="914400"/>
            <a:ext cx="5829300" cy="531812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B0C78798-EBD3-D54D-861D-CFB7A9804152}"/>
              </a:ext>
            </a:extLst>
          </p:cNvPr>
          <p:cNvSpPr>
            <a:spLocks noGrp="1"/>
          </p:cNvSpPr>
          <p:nvPr>
            <p:ph type="ftr" sz="quarter" idx="12"/>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9B3663EF-F3CC-F64B-9704-800B52BBBEC3}"/>
              </a:ext>
            </a:extLst>
          </p:cNvPr>
          <p:cNvSpPr>
            <a:spLocks noGrp="1"/>
          </p:cNvSpPr>
          <p:nvPr>
            <p:ph type="sldNum" sz="quarter" idx="13"/>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327234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 or Big Statem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F0CE0-7F69-FB4A-9B8E-F10F76E55358}"/>
              </a:ext>
            </a:extLst>
          </p:cNvPr>
          <p:cNvSpPr>
            <a:spLocks noGrp="1"/>
          </p:cNvSpPr>
          <p:nvPr>
            <p:ph type="title"/>
          </p:nvPr>
        </p:nvSpPr>
        <p:spPr>
          <a:xfrm>
            <a:off x="266700" y="2409911"/>
            <a:ext cx="11658600" cy="2022951"/>
          </a:xfrm>
        </p:spPr>
        <p:txBody>
          <a:bodyPr>
            <a:normAutofit/>
          </a:bodyPr>
          <a:lstStyle>
            <a:lvl1pPr>
              <a:defRPr sz="4000">
                <a:solidFill>
                  <a:schemeClr val="tx1"/>
                </a:solidFill>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A251FC32-6D03-804E-9C07-EF2DAA1CB8FE}"/>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7D72CE38-4723-3F43-9A3A-B95DCC821A8A}"/>
              </a:ext>
            </a:extLst>
          </p:cNvPr>
          <p:cNvSpPr>
            <a:spLocks noGrp="1"/>
          </p:cNvSpPr>
          <p:nvPr>
            <p:ph type="sldNum" sz="quarter" idx="11"/>
          </p:nvPr>
        </p:nvSpPr>
        <p:spPr/>
        <p:txBody>
          <a:bodyPr/>
          <a:lstStyle/>
          <a:p>
            <a:fld id="{9BC932D5-48D2-3F48-87E1-D925B9343798}" type="slidenum">
              <a:rPr lang="en-US" smtClean="0"/>
              <a:pPr/>
              <a:t>‹#›</a:t>
            </a:fld>
            <a:endParaRPr lang="en-US" dirty="0"/>
          </a:p>
        </p:txBody>
      </p:sp>
      <p:grpSp>
        <p:nvGrpSpPr>
          <p:cNvPr id="5" name="Group 4">
            <a:extLst>
              <a:ext uri="{FF2B5EF4-FFF2-40B4-BE49-F238E27FC236}">
                <a16:creationId xmlns:a16="http://schemas.microsoft.com/office/drawing/2014/main" id="{CE259C75-1326-0049-9079-2EACF57518A8}"/>
              </a:ext>
            </a:extLst>
          </p:cNvPr>
          <p:cNvGrpSpPr/>
          <p:nvPr userDrawn="1"/>
        </p:nvGrpSpPr>
        <p:grpSpPr>
          <a:xfrm>
            <a:off x="-2" y="2192866"/>
            <a:ext cx="10972802" cy="2472267"/>
            <a:chOff x="762000" y="2272108"/>
            <a:chExt cx="9967146" cy="2472267"/>
          </a:xfrm>
        </p:grpSpPr>
        <p:cxnSp>
          <p:nvCxnSpPr>
            <p:cNvPr id="6" name="Straight Connector 5">
              <a:extLst>
                <a:ext uri="{FF2B5EF4-FFF2-40B4-BE49-F238E27FC236}">
                  <a16:creationId xmlns:a16="http://schemas.microsoft.com/office/drawing/2014/main" id="{49F74DDF-2C0E-8D4D-BF00-BA75E9B8A158}"/>
                </a:ext>
              </a:extLst>
            </p:cNvPr>
            <p:cNvCxnSpPr>
              <a:cxnSpLocks/>
            </p:cNvCxnSpPr>
            <p:nvPr/>
          </p:nvCxnSpPr>
          <p:spPr>
            <a:xfrm>
              <a:off x="762000" y="2272108"/>
              <a:ext cx="9967146" cy="0"/>
            </a:xfrm>
            <a:prstGeom prst="line">
              <a:avLst/>
            </a:prstGeom>
            <a:ln w="25400">
              <a:gradFill flip="none" rotWithShape="1">
                <a:gsLst>
                  <a:gs pos="0">
                    <a:srgbClr val="000000">
                      <a:alpha val="0"/>
                    </a:srgbClr>
                  </a:gs>
                  <a:gs pos="49000">
                    <a:schemeClr val="accent5"/>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9E76B47-0289-0B42-B9FD-FCEC9F66B8B4}"/>
                </a:ext>
              </a:extLst>
            </p:cNvPr>
            <p:cNvCxnSpPr>
              <a:cxnSpLocks/>
            </p:cNvCxnSpPr>
            <p:nvPr/>
          </p:nvCxnSpPr>
          <p:spPr>
            <a:xfrm>
              <a:off x="762000" y="4744375"/>
              <a:ext cx="7552267" cy="0"/>
            </a:xfrm>
            <a:prstGeom prst="line">
              <a:avLst/>
            </a:prstGeom>
            <a:ln w="25400">
              <a:gradFill flip="none" rotWithShape="1">
                <a:gsLst>
                  <a:gs pos="0">
                    <a:srgbClr val="000000">
                      <a:alpha val="0"/>
                    </a:srgbClr>
                  </a:gs>
                  <a:gs pos="49000">
                    <a:schemeClr val="accent5"/>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8" name="Text Placeholder 6">
            <a:extLst>
              <a:ext uri="{FF2B5EF4-FFF2-40B4-BE49-F238E27FC236}">
                <a16:creationId xmlns:a16="http://schemas.microsoft.com/office/drawing/2014/main" id="{1B6FB4DC-AE59-DC41-B79B-D83A58329A9D}"/>
              </a:ext>
            </a:extLst>
          </p:cNvPr>
          <p:cNvSpPr>
            <a:spLocks noGrp="1"/>
          </p:cNvSpPr>
          <p:nvPr>
            <p:ph type="body" sz="quarter" idx="12" hasCustomPrompt="1"/>
          </p:nvPr>
        </p:nvSpPr>
        <p:spPr>
          <a:xfrm>
            <a:off x="297711" y="4882179"/>
            <a:ext cx="8524875" cy="433557"/>
          </a:xfrm>
          <a:prstGeom prst="rect">
            <a:avLst/>
          </a:prstGeom>
        </p:spPr>
        <p:txBody>
          <a:bodyPr>
            <a:normAutofit/>
          </a:bodyPr>
          <a:lstStyle>
            <a:lvl1pPr marL="0" indent="0">
              <a:buNone/>
              <a:defRPr sz="1400">
                <a:solidFill>
                  <a:schemeClr val="tx1"/>
                </a:solidFill>
              </a:defRPr>
            </a:lvl1pPr>
          </a:lstStyle>
          <a:p>
            <a:pPr lvl="0"/>
            <a:r>
              <a:rPr lang="en-US" dirty="0"/>
              <a:t>SOURCE OR ATTRIBUTE</a:t>
            </a:r>
          </a:p>
        </p:txBody>
      </p:sp>
      <p:pic>
        <p:nvPicPr>
          <p:cNvPr id="12" name="Picture 11">
            <a:extLst>
              <a:ext uri="{FF2B5EF4-FFF2-40B4-BE49-F238E27FC236}">
                <a16:creationId xmlns:a16="http://schemas.microsoft.com/office/drawing/2014/main" id="{038CDAF8-2E7E-6943-B724-08CCE510BE3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6699" y="1695612"/>
            <a:ext cx="1047957" cy="251460"/>
          </a:xfrm>
          <a:prstGeom prst="rect">
            <a:avLst/>
          </a:prstGeom>
        </p:spPr>
      </p:pic>
    </p:spTree>
    <p:extLst>
      <p:ext uri="{BB962C8B-B14F-4D97-AF65-F5344CB8AC3E}">
        <p14:creationId xmlns:p14="http://schemas.microsoft.com/office/powerpoint/2010/main" val="1270266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C0C29601-8E14-1541-82AD-257B4B0A10C0}"/>
              </a:ext>
            </a:extLst>
          </p:cNvPr>
          <p:cNvSpPr>
            <a:spLocks noGrp="1"/>
          </p:cNvSpPr>
          <p:nvPr>
            <p:ph type="pic" sz="quarter" idx="10"/>
          </p:nvPr>
        </p:nvSpPr>
        <p:spPr>
          <a:xfrm>
            <a:off x="0" y="0"/>
            <a:ext cx="12192000" cy="6362700"/>
          </a:xfrm>
          <a:prstGeom prst="rect">
            <a:avLst/>
          </a:prstGeom>
        </p:spPr>
        <p:txBody>
          <a:bodyPr anchor="ctr"/>
          <a:lstStyle>
            <a:lvl1pPr marL="0" indent="0" algn="ctr">
              <a:buNone/>
              <a:defRPr/>
            </a:lvl1pPr>
          </a:lstStyle>
          <a:p>
            <a:endParaRPr lang="en-US"/>
          </a:p>
        </p:txBody>
      </p:sp>
      <p:pic>
        <p:nvPicPr>
          <p:cNvPr id="8" name="Picture 7">
            <a:extLst>
              <a:ext uri="{FF2B5EF4-FFF2-40B4-BE49-F238E27FC236}">
                <a16:creationId xmlns:a16="http://schemas.microsoft.com/office/drawing/2014/main" id="{4F89796F-A7CC-DA4D-8FA4-13039414A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9" name="Slide Number Placeholder 7">
            <a:extLst>
              <a:ext uri="{FF2B5EF4-FFF2-40B4-BE49-F238E27FC236}">
                <a16:creationId xmlns:a16="http://schemas.microsoft.com/office/drawing/2014/main" id="{7D08A998-BB55-5549-A6F4-5078643DD193}"/>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4912181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833D0-FC88-5E42-A8BB-579304789A7E}"/>
              </a:ext>
            </a:extLst>
          </p:cNvPr>
          <p:cNvSpPr>
            <a:spLocks noGrp="1"/>
          </p:cNvSpPr>
          <p:nvPr>
            <p:ph type="title"/>
          </p:nvPr>
        </p:nvSpPr>
        <p:spPr/>
        <p:txBody>
          <a:bodyPr>
            <a:noAutofit/>
          </a:bodyPr>
          <a:lstStyle>
            <a:lvl1pPr>
              <a:defRPr sz="2800">
                <a:solidFill>
                  <a:schemeClr val="accent3"/>
                </a:solidFill>
              </a:defRPr>
            </a:lvl1pPr>
          </a:lstStyle>
          <a:p>
            <a:r>
              <a:rPr lang="en-US" dirty="0"/>
              <a:t>Click to edit Master title style</a:t>
            </a:r>
          </a:p>
        </p:txBody>
      </p:sp>
      <p:sp>
        <p:nvSpPr>
          <p:cNvPr id="3" name="Footer Placeholder 2">
            <a:extLst>
              <a:ext uri="{FF2B5EF4-FFF2-40B4-BE49-F238E27FC236}">
                <a16:creationId xmlns:a16="http://schemas.microsoft.com/office/drawing/2014/main" id="{89BECA3B-F6B1-F94C-83C9-1B64CFA85903}"/>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AD1504C-0BC7-734F-9382-7D7E38D05346}"/>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Text Placeholder 5">
            <a:extLst>
              <a:ext uri="{FF2B5EF4-FFF2-40B4-BE49-F238E27FC236}">
                <a16:creationId xmlns:a16="http://schemas.microsoft.com/office/drawing/2014/main" id="{4CDD44F1-8C4B-8646-A78E-876C714D4F3C}"/>
              </a:ext>
            </a:extLst>
          </p:cNvPr>
          <p:cNvSpPr>
            <a:spLocks noGrp="1"/>
          </p:cNvSpPr>
          <p:nvPr>
            <p:ph type="body" sz="quarter" idx="12" hasCustomPrompt="1"/>
          </p:nvPr>
        </p:nvSpPr>
        <p:spPr>
          <a:xfrm>
            <a:off x="266700" y="762000"/>
            <a:ext cx="11658600" cy="30480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spTree>
    <p:extLst>
      <p:ext uri="{BB962C8B-B14F-4D97-AF65-F5344CB8AC3E}">
        <p14:creationId xmlns:p14="http://schemas.microsoft.com/office/powerpoint/2010/main" val="37416458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TA/Ques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3CB7C-E352-4D4E-9F7F-46874DDECC08}"/>
              </a:ext>
            </a:extLst>
          </p:cNvPr>
          <p:cNvSpPr>
            <a:spLocks noGrp="1"/>
          </p:cNvSpPr>
          <p:nvPr>
            <p:ph type="title"/>
          </p:nvPr>
        </p:nvSpPr>
        <p:spPr>
          <a:xfrm>
            <a:off x="266700" y="2585545"/>
            <a:ext cx="11658600" cy="2885089"/>
          </a:xfrm>
        </p:spPr>
        <p:txBody>
          <a:bodyPr anchor="t">
            <a:noAutofit/>
          </a:bodyPr>
          <a:lstStyle>
            <a:lvl1pPr algn="ctr">
              <a:defRPr sz="5400"/>
            </a:lvl1pPr>
          </a:lstStyle>
          <a:p>
            <a:r>
              <a:rPr lang="en-US" dirty="0"/>
              <a:t>Click to edit Master title style</a:t>
            </a:r>
          </a:p>
        </p:txBody>
      </p:sp>
      <p:sp>
        <p:nvSpPr>
          <p:cNvPr id="3" name="Footer Placeholder 2">
            <a:extLst>
              <a:ext uri="{FF2B5EF4-FFF2-40B4-BE49-F238E27FC236}">
                <a16:creationId xmlns:a16="http://schemas.microsoft.com/office/drawing/2014/main" id="{2DD1C1B2-D9CD-BA40-B008-1FA02FE2FF84}"/>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DA4B7E99-3AC0-5F4E-A36B-6748C8484BAA}"/>
              </a:ext>
            </a:extLst>
          </p:cNvPr>
          <p:cNvSpPr>
            <a:spLocks noGrp="1"/>
          </p:cNvSpPr>
          <p:nvPr>
            <p:ph type="sldNum" sz="quarter" idx="11"/>
          </p:nvPr>
        </p:nvSpPr>
        <p:spPr/>
        <p:txBody>
          <a:bodyPr/>
          <a:lstStyle/>
          <a:p>
            <a:fld id="{9BC932D5-48D2-3F48-87E1-D925B9343798}" type="slidenum">
              <a:rPr lang="en-US" smtClean="0"/>
              <a:pPr/>
              <a:t>‹#›</a:t>
            </a:fld>
            <a:endParaRPr lang="en-US" dirty="0"/>
          </a:p>
        </p:txBody>
      </p:sp>
      <p:cxnSp>
        <p:nvCxnSpPr>
          <p:cNvPr id="5" name="Straight Connector 4">
            <a:extLst>
              <a:ext uri="{FF2B5EF4-FFF2-40B4-BE49-F238E27FC236}">
                <a16:creationId xmlns:a16="http://schemas.microsoft.com/office/drawing/2014/main" id="{73DA2AA2-7CAA-DB4D-A411-C5A9DCE28B0E}"/>
              </a:ext>
            </a:extLst>
          </p:cNvPr>
          <p:cNvCxnSpPr>
            <a:cxnSpLocks/>
          </p:cNvCxnSpPr>
          <p:nvPr userDrawn="1"/>
        </p:nvCxnSpPr>
        <p:spPr>
          <a:xfrm>
            <a:off x="4269358" y="2219644"/>
            <a:ext cx="3653285" cy="0"/>
          </a:xfrm>
          <a:prstGeom prst="line">
            <a:avLst/>
          </a:prstGeom>
          <a:ln w="25400">
            <a:gradFill flip="none" rotWithShape="1">
              <a:gsLst>
                <a:gs pos="0">
                  <a:schemeClr val="bg1"/>
                </a:gs>
                <a:gs pos="50000">
                  <a:schemeClr val="accent3"/>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9D45E79E-9005-AD4D-8238-DEFA6A4DD3A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004051" y="1301288"/>
            <a:ext cx="2183898" cy="524032"/>
          </a:xfrm>
          <a:prstGeom prst="rect">
            <a:avLst/>
          </a:prstGeom>
        </p:spPr>
      </p:pic>
    </p:spTree>
    <p:extLst>
      <p:ext uri="{BB962C8B-B14F-4D97-AF65-F5344CB8AC3E}">
        <p14:creationId xmlns:p14="http://schemas.microsoft.com/office/powerpoint/2010/main" val="33082237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AMD Logo">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8B783BA-A6C4-3741-B987-22A81C07601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0" y="0"/>
            <a:ext cx="12192000" cy="6858000"/>
          </a:xfrm>
          <a:prstGeom prst="rect">
            <a:avLst/>
          </a:prstGeom>
        </p:spPr>
      </p:pic>
      <p:pic>
        <p:nvPicPr>
          <p:cNvPr id="9" name="Picture 8">
            <a:extLst>
              <a:ext uri="{FF2B5EF4-FFF2-40B4-BE49-F238E27FC236}">
                <a16:creationId xmlns:a16="http://schemas.microsoft.com/office/drawing/2014/main" id="{E6261371-43AC-7A4F-ACF2-299BE472945C}"/>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833381" y="2646126"/>
            <a:ext cx="6525239" cy="1565748"/>
          </a:xfrm>
          <a:prstGeom prst="rect">
            <a:avLst/>
          </a:prstGeom>
        </p:spPr>
      </p:pic>
    </p:spTree>
    <p:extLst>
      <p:ext uri="{BB962C8B-B14F-4D97-AF65-F5344CB8AC3E}">
        <p14:creationId xmlns:p14="http://schemas.microsoft.com/office/powerpoint/2010/main" val="4847307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624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4F84F54A-466C-9A44-A79F-A2059218399C}"/>
              </a:ext>
            </a:extLst>
          </p:cNvPr>
          <p:cNvCxnSpPr/>
          <p:nvPr userDrawn="1"/>
        </p:nvCxnSpPr>
        <p:spPr>
          <a:xfrm>
            <a:off x="8263223" y="2266790"/>
            <a:ext cx="3928777" cy="0"/>
          </a:xfrm>
          <a:prstGeom prst="line">
            <a:avLst/>
          </a:prstGeom>
          <a:ln w="50800" cmpd="sng">
            <a:gradFill flip="none" rotWithShape="1">
              <a:gsLst>
                <a:gs pos="0">
                  <a:schemeClr val="bg1">
                    <a:alpha val="0"/>
                  </a:schemeClr>
                </a:gs>
                <a:gs pos="99000">
                  <a:schemeClr val="accent5"/>
                </a:gs>
              </a:gsLst>
              <a:lin ang="1080000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37486C0-381B-1442-8D76-9D48245992A7}"/>
              </a:ext>
            </a:extLst>
          </p:cNvPr>
          <p:cNvCxnSpPr/>
          <p:nvPr userDrawn="1"/>
        </p:nvCxnSpPr>
        <p:spPr>
          <a:xfrm>
            <a:off x="8263223" y="0"/>
            <a:ext cx="0" cy="6857999"/>
          </a:xfrm>
          <a:prstGeom prst="line">
            <a:avLst/>
          </a:prstGeom>
          <a:ln w="50800" cmpd="sng">
            <a:solidFill>
              <a:schemeClr val="accent5"/>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1" name="Picture Placeholder 2">
            <a:extLst>
              <a:ext uri="{FF2B5EF4-FFF2-40B4-BE49-F238E27FC236}">
                <a16:creationId xmlns:a16="http://schemas.microsoft.com/office/drawing/2014/main" id="{CF790F81-72AD-6143-8D43-F0771FD25A98}"/>
              </a:ext>
            </a:extLst>
          </p:cNvPr>
          <p:cNvSpPr>
            <a:spLocks noGrp="1"/>
          </p:cNvSpPr>
          <p:nvPr>
            <p:ph type="pic" sz="quarter" idx="10"/>
          </p:nvPr>
        </p:nvSpPr>
        <p:spPr>
          <a:xfrm>
            <a:off x="5849454" y="0"/>
            <a:ext cx="2272196" cy="5021263"/>
          </a:xfrm>
          <a:prstGeom prst="rect">
            <a:avLst/>
          </a:prstGeom>
        </p:spPr>
        <p:txBody>
          <a:bodyPr anchor="ctr"/>
          <a:lstStyle>
            <a:lvl1pPr marL="0" indent="0" algn="ctr">
              <a:buNone/>
              <a:defRPr/>
            </a:lvl1pPr>
          </a:lstStyle>
          <a:p>
            <a:r>
              <a:rPr lang="en-US"/>
              <a:t>Click icon to add picture</a:t>
            </a:r>
          </a:p>
        </p:txBody>
      </p:sp>
      <p:sp>
        <p:nvSpPr>
          <p:cNvPr id="22" name="Picture Placeholder 2">
            <a:extLst>
              <a:ext uri="{FF2B5EF4-FFF2-40B4-BE49-F238E27FC236}">
                <a16:creationId xmlns:a16="http://schemas.microsoft.com/office/drawing/2014/main" id="{F3827A34-B545-D140-9A21-04493834AEF7}"/>
              </a:ext>
            </a:extLst>
          </p:cNvPr>
          <p:cNvSpPr>
            <a:spLocks noGrp="1"/>
          </p:cNvSpPr>
          <p:nvPr>
            <p:ph type="pic" sz="quarter" idx="11"/>
          </p:nvPr>
        </p:nvSpPr>
        <p:spPr>
          <a:xfrm>
            <a:off x="5849454" y="5287120"/>
            <a:ext cx="2272196" cy="1570880"/>
          </a:xfrm>
          <a:prstGeom prst="rect">
            <a:avLst/>
          </a:prstGeom>
        </p:spPr>
        <p:txBody>
          <a:bodyPr anchor="ctr"/>
          <a:lstStyle>
            <a:lvl1pPr marL="0" indent="0" algn="ctr">
              <a:buNone/>
              <a:defRPr/>
            </a:lvl1pPr>
          </a:lstStyle>
          <a:p>
            <a:r>
              <a:rPr lang="en-US"/>
              <a:t>Click icon to add picture</a:t>
            </a:r>
          </a:p>
        </p:txBody>
      </p:sp>
      <p:sp>
        <p:nvSpPr>
          <p:cNvPr id="23" name="Picture Placeholder 2">
            <a:extLst>
              <a:ext uri="{FF2B5EF4-FFF2-40B4-BE49-F238E27FC236}">
                <a16:creationId xmlns:a16="http://schemas.microsoft.com/office/drawing/2014/main" id="{90D68985-D7CA-054E-86D0-EC3B9B70D152}"/>
              </a:ext>
            </a:extLst>
          </p:cNvPr>
          <p:cNvSpPr>
            <a:spLocks noGrp="1"/>
          </p:cNvSpPr>
          <p:nvPr>
            <p:ph type="pic" sz="quarter" idx="12"/>
          </p:nvPr>
        </p:nvSpPr>
        <p:spPr>
          <a:xfrm>
            <a:off x="8404797" y="0"/>
            <a:ext cx="2272196" cy="2107769"/>
          </a:xfrm>
          <a:prstGeom prst="rect">
            <a:avLst/>
          </a:prstGeom>
        </p:spPr>
        <p:txBody>
          <a:bodyPr anchor="ctr"/>
          <a:lstStyle>
            <a:lvl1pPr marL="0" indent="0" algn="ctr">
              <a:buNone/>
              <a:defRPr/>
            </a:lvl1pPr>
          </a:lstStyle>
          <a:p>
            <a:r>
              <a:rPr lang="en-US"/>
              <a:t>Click icon to add picture</a:t>
            </a:r>
          </a:p>
        </p:txBody>
      </p:sp>
      <p:sp>
        <p:nvSpPr>
          <p:cNvPr id="24" name="Picture Placeholder 2">
            <a:extLst>
              <a:ext uri="{FF2B5EF4-FFF2-40B4-BE49-F238E27FC236}">
                <a16:creationId xmlns:a16="http://schemas.microsoft.com/office/drawing/2014/main" id="{3B540A0C-4798-4547-87A2-61A088E3C599}"/>
              </a:ext>
            </a:extLst>
          </p:cNvPr>
          <p:cNvSpPr>
            <a:spLocks noGrp="1"/>
          </p:cNvSpPr>
          <p:nvPr>
            <p:ph type="pic" sz="quarter" idx="13"/>
          </p:nvPr>
        </p:nvSpPr>
        <p:spPr>
          <a:xfrm>
            <a:off x="8404797" y="2402237"/>
            <a:ext cx="2272196" cy="4455762"/>
          </a:xfrm>
          <a:prstGeom prst="rect">
            <a:avLst/>
          </a:prstGeom>
        </p:spPr>
        <p:txBody>
          <a:bodyPr anchor="ctr"/>
          <a:lstStyle>
            <a:lvl1pPr marL="0" indent="0" algn="ctr">
              <a:buNone/>
              <a:defRPr/>
            </a:lvl1pPr>
          </a:lstStyle>
          <a:p>
            <a:r>
              <a:rPr lang="en-US"/>
              <a:t>Click icon to add picture</a:t>
            </a:r>
          </a:p>
        </p:txBody>
      </p:sp>
      <p:sp>
        <p:nvSpPr>
          <p:cNvPr id="27" name="Title 3">
            <a:extLst>
              <a:ext uri="{FF2B5EF4-FFF2-40B4-BE49-F238E27FC236}">
                <a16:creationId xmlns:a16="http://schemas.microsoft.com/office/drawing/2014/main" id="{EFD1EF6E-11AE-F14B-8E88-BECBB06FBDD1}"/>
              </a:ext>
            </a:extLst>
          </p:cNvPr>
          <p:cNvSpPr>
            <a:spLocks noGrp="1"/>
          </p:cNvSpPr>
          <p:nvPr>
            <p:ph type="title"/>
          </p:nvPr>
        </p:nvSpPr>
        <p:spPr>
          <a:xfrm>
            <a:off x="266700" y="266700"/>
            <a:ext cx="4951195" cy="1841069"/>
          </a:xfrm>
          <a:prstGeom prst="rect">
            <a:avLst/>
          </a:prstGeom>
        </p:spPr>
        <p:txBody>
          <a:bodyPr anchor="b">
            <a:noAutofit/>
          </a:bodyPr>
          <a:lstStyle>
            <a:lvl1pPr>
              <a:defRPr sz="3200" b="0" i="0" cap="all" baseline="0">
                <a:solidFill>
                  <a:schemeClr val="accent5"/>
                </a:solidFill>
                <a:latin typeface="Klavika Regular" panose="020B0506040000020004" pitchFamily="34" charset="0"/>
              </a:defRPr>
            </a:lvl1pPr>
          </a:lstStyle>
          <a:p>
            <a:r>
              <a:rPr lang="en-US"/>
              <a:t>Click to edit Master title style</a:t>
            </a:r>
            <a:endParaRPr lang="en-US" dirty="0"/>
          </a:p>
        </p:txBody>
      </p:sp>
      <p:cxnSp>
        <p:nvCxnSpPr>
          <p:cNvPr id="28" name="Straight Connector 27">
            <a:extLst>
              <a:ext uri="{FF2B5EF4-FFF2-40B4-BE49-F238E27FC236}">
                <a16:creationId xmlns:a16="http://schemas.microsoft.com/office/drawing/2014/main" id="{E2FDB174-7BF4-0D46-BBC7-383DB339179A}"/>
              </a:ext>
            </a:extLst>
          </p:cNvPr>
          <p:cNvCxnSpPr/>
          <p:nvPr userDrawn="1"/>
        </p:nvCxnSpPr>
        <p:spPr>
          <a:xfrm>
            <a:off x="0" y="5171354"/>
            <a:ext cx="8263223" cy="0"/>
          </a:xfrm>
          <a:prstGeom prst="line">
            <a:avLst/>
          </a:prstGeom>
          <a:ln w="50800" cmpd="sng">
            <a:gradFill flip="none" rotWithShape="1">
              <a:gsLst>
                <a:gs pos="0">
                  <a:schemeClr val="bg1">
                    <a:alpha val="0"/>
                  </a:schemeClr>
                </a:gs>
                <a:gs pos="100000">
                  <a:schemeClr val="accent5"/>
                </a:gs>
              </a:gsLst>
              <a:lin ang="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9" name="Text Placeholder 7">
            <a:extLst>
              <a:ext uri="{FF2B5EF4-FFF2-40B4-BE49-F238E27FC236}">
                <a16:creationId xmlns:a16="http://schemas.microsoft.com/office/drawing/2014/main" id="{D65C0EBB-EEA6-3849-9F62-9E71F9806C4B}"/>
              </a:ext>
            </a:extLst>
          </p:cNvPr>
          <p:cNvSpPr>
            <a:spLocks noGrp="1"/>
          </p:cNvSpPr>
          <p:nvPr>
            <p:ph type="body" sz="quarter" idx="14"/>
          </p:nvPr>
        </p:nvSpPr>
        <p:spPr>
          <a:xfrm>
            <a:off x="266700" y="2266790"/>
            <a:ext cx="4951195" cy="275447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D14CD2ED-AB63-704A-86B5-E39290DAE7C5}"/>
              </a:ext>
            </a:extLst>
          </p:cNvPr>
          <p:cNvSpPr>
            <a:spLocks noGrp="1"/>
          </p:cNvSpPr>
          <p:nvPr>
            <p:ph type="ftr" sz="quarter" idx="15"/>
          </p:nvPr>
        </p:nvSpPr>
        <p:spPr/>
        <p:txBody>
          <a:bodyPr/>
          <a:lstStyle/>
          <a:p>
            <a:r>
              <a:rPr lang="en-US"/>
              <a:t>|   AMD Corporate Template   |   2018</a:t>
            </a:r>
            <a:endParaRPr lang="en-US" dirty="0"/>
          </a:p>
        </p:txBody>
      </p:sp>
      <p:sp>
        <p:nvSpPr>
          <p:cNvPr id="3" name="Slide Number Placeholder 2">
            <a:extLst>
              <a:ext uri="{FF2B5EF4-FFF2-40B4-BE49-F238E27FC236}">
                <a16:creationId xmlns:a16="http://schemas.microsoft.com/office/drawing/2014/main" id="{F99318D1-8901-4641-88C8-E4EF22EF0CED}"/>
              </a:ext>
            </a:extLst>
          </p:cNvPr>
          <p:cNvSpPr>
            <a:spLocks noGrp="1"/>
          </p:cNvSpPr>
          <p:nvPr>
            <p:ph type="sldNum" sz="quarter" idx="16"/>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2038384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up Picture and Content">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BE0472A0-F475-1945-B2FC-1F6488A2963C}"/>
              </a:ext>
            </a:extLst>
          </p:cNvPr>
          <p:cNvSpPr>
            <a:spLocks noGrp="1"/>
          </p:cNvSpPr>
          <p:nvPr>
            <p:ph type="body" sz="quarter" idx="10" hasCustomPrompt="1"/>
          </p:nvPr>
        </p:nvSpPr>
        <p:spPr>
          <a:xfrm>
            <a:off x="266700"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ONE</a:t>
            </a:r>
          </a:p>
        </p:txBody>
      </p:sp>
      <p:sp>
        <p:nvSpPr>
          <p:cNvPr id="24" name="Text Placeholder 3">
            <a:extLst>
              <a:ext uri="{FF2B5EF4-FFF2-40B4-BE49-F238E27FC236}">
                <a16:creationId xmlns:a16="http://schemas.microsoft.com/office/drawing/2014/main" id="{123B6D2F-DAAD-1348-9E52-909F728E9077}"/>
              </a:ext>
            </a:extLst>
          </p:cNvPr>
          <p:cNvSpPr>
            <a:spLocks noGrp="1"/>
          </p:cNvSpPr>
          <p:nvPr>
            <p:ph type="body" sz="quarter" idx="11" hasCustomPrompt="1"/>
          </p:nvPr>
        </p:nvSpPr>
        <p:spPr>
          <a:xfrm>
            <a:off x="4217462"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TWO</a:t>
            </a:r>
          </a:p>
        </p:txBody>
      </p:sp>
      <p:sp>
        <p:nvSpPr>
          <p:cNvPr id="25" name="Text Placeholder 3">
            <a:extLst>
              <a:ext uri="{FF2B5EF4-FFF2-40B4-BE49-F238E27FC236}">
                <a16:creationId xmlns:a16="http://schemas.microsoft.com/office/drawing/2014/main" id="{6D8CC37A-118C-6048-9F34-F887298875E9}"/>
              </a:ext>
            </a:extLst>
          </p:cNvPr>
          <p:cNvSpPr>
            <a:spLocks noGrp="1"/>
          </p:cNvSpPr>
          <p:nvPr>
            <p:ph type="body" sz="quarter" idx="12" hasCustomPrompt="1"/>
          </p:nvPr>
        </p:nvSpPr>
        <p:spPr>
          <a:xfrm>
            <a:off x="8168224" y="914400"/>
            <a:ext cx="3757076" cy="688975"/>
          </a:xfrm>
          <a:prstGeom prst="rect">
            <a:avLst/>
          </a:prstGeom>
        </p:spPr>
        <p:txBody>
          <a:bodyPr lIns="0" rIns="0" anchor="ctr">
            <a:normAutofit/>
          </a:bodyPr>
          <a:lstStyle>
            <a:lvl1pPr marL="0" indent="0">
              <a:buNone/>
              <a:defRPr sz="2000" b="1" i="0" cap="all" baseline="0">
                <a:solidFill>
                  <a:schemeClr val="tx1"/>
                </a:solidFill>
                <a:latin typeface="Klavika Regular" panose="020B0506040000020004" pitchFamily="34" charset="0"/>
                <a:cs typeface="Arial" panose="020B0604020202020204" pitchFamily="34" charset="0"/>
              </a:defRPr>
            </a:lvl1pPr>
          </a:lstStyle>
          <a:p>
            <a:pPr lvl="0"/>
            <a:r>
              <a:rPr lang="en-US" dirty="0"/>
              <a:t>TITLE THREE</a:t>
            </a:r>
          </a:p>
        </p:txBody>
      </p:sp>
      <p:sp>
        <p:nvSpPr>
          <p:cNvPr id="22" name="Picture Placeholder 2">
            <a:extLst>
              <a:ext uri="{FF2B5EF4-FFF2-40B4-BE49-F238E27FC236}">
                <a16:creationId xmlns:a16="http://schemas.microsoft.com/office/drawing/2014/main" id="{629CDEAC-1783-6242-BF32-8458EC2C292F}"/>
              </a:ext>
            </a:extLst>
          </p:cNvPr>
          <p:cNvSpPr>
            <a:spLocks noGrp="1"/>
          </p:cNvSpPr>
          <p:nvPr>
            <p:ph type="pic" sz="quarter" idx="16"/>
          </p:nvPr>
        </p:nvSpPr>
        <p:spPr>
          <a:xfrm>
            <a:off x="266700" y="1969160"/>
            <a:ext cx="3757076" cy="1717675"/>
          </a:xfrm>
          <a:prstGeom prst="rect">
            <a:avLst/>
          </a:prstGeom>
        </p:spPr>
        <p:txBody>
          <a:bodyPr anchor="ctr"/>
          <a:lstStyle>
            <a:lvl1pPr marL="0" indent="0" algn="ctr">
              <a:buNone/>
              <a:defRPr/>
            </a:lvl1pPr>
          </a:lstStyle>
          <a:p>
            <a:r>
              <a:rPr lang="en-US"/>
              <a:t>Click icon to add picture</a:t>
            </a:r>
          </a:p>
        </p:txBody>
      </p:sp>
      <p:sp>
        <p:nvSpPr>
          <p:cNvPr id="26" name="Picture Placeholder 2">
            <a:extLst>
              <a:ext uri="{FF2B5EF4-FFF2-40B4-BE49-F238E27FC236}">
                <a16:creationId xmlns:a16="http://schemas.microsoft.com/office/drawing/2014/main" id="{C7CC4949-954B-9645-ABDF-4D9205ABFDB0}"/>
              </a:ext>
            </a:extLst>
          </p:cNvPr>
          <p:cNvSpPr>
            <a:spLocks noGrp="1"/>
          </p:cNvSpPr>
          <p:nvPr>
            <p:ph type="pic" sz="quarter" idx="17"/>
          </p:nvPr>
        </p:nvSpPr>
        <p:spPr>
          <a:xfrm>
            <a:off x="4217462" y="1969160"/>
            <a:ext cx="3757076" cy="1717675"/>
          </a:xfrm>
          <a:prstGeom prst="rect">
            <a:avLst/>
          </a:prstGeom>
        </p:spPr>
        <p:txBody>
          <a:bodyPr anchor="ctr"/>
          <a:lstStyle>
            <a:lvl1pPr marL="0" indent="0" algn="ctr">
              <a:buNone/>
              <a:defRPr/>
            </a:lvl1pPr>
          </a:lstStyle>
          <a:p>
            <a:r>
              <a:rPr lang="en-US"/>
              <a:t>Click icon to add picture</a:t>
            </a:r>
          </a:p>
        </p:txBody>
      </p:sp>
      <p:sp>
        <p:nvSpPr>
          <p:cNvPr id="27" name="Picture Placeholder 2">
            <a:extLst>
              <a:ext uri="{FF2B5EF4-FFF2-40B4-BE49-F238E27FC236}">
                <a16:creationId xmlns:a16="http://schemas.microsoft.com/office/drawing/2014/main" id="{7CAD552D-B6A0-D54B-9CA5-E362B6E4F485}"/>
              </a:ext>
            </a:extLst>
          </p:cNvPr>
          <p:cNvSpPr>
            <a:spLocks noGrp="1"/>
          </p:cNvSpPr>
          <p:nvPr>
            <p:ph type="pic" sz="quarter" idx="18"/>
          </p:nvPr>
        </p:nvSpPr>
        <p:spPr>
          <a:xfrm>
            <a:off x="8168224" y="1950110"/>
            <a:ext cx="3757076" cy="1717675"/>
          </a:xfrm>
          <a:prstGeom prst="rect">
            <a:avLst/>
          </a:prstGeom>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8617BDB0-4812-3145-85E4-C3FF4E05FBD8}"/>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4" name="Table Placeholder 3">
            <a:extLst>
              <a:ext uri="{FF2B5EF4-FFF2-40B4-BE49-F238E27FC236}">
                <a16:creationId xmlns:a16="http://schemas.microsoft.com/office/drawing/2014/main" id="{A058B6F3-1E50-7541-930D-88878D2F3598}"/>
              </a:ext>
            </a:extLst>
          </p:cNvPr>
          <p:cNvSpPr>
            <a:spLocks noGrp="1"/>
          </p:cNvSpPr>
          <p:nvPr>
            <p:ph type="tbl" sz="quarter" idx="19"/>
          </p:nvPr>
        </p:nvSpPr>
        <p:spPr>
          <a:xfrm>
            <a:off x="266700" y="3949700"/>
            <a:ext cx="11658599" cy="2146300"/>
          </a:xfrm>
        </p:spPr>
        <p:txBody>
          <a:bodyPr anchor="ctr"/>
          <a:lstStyle>
            <a:lvl1pPr marL="0" indent="0" algn="ctr">
              <a:buNone/>
              <a:defRPr/>
            </a:lvl1pPr>
          </a:lstStyle>
          <a:p>
            <a:r>
              <a:rPr lang="en-US"/>
              <a:t>Click icon to add table</a:t>
            </a:r>
            <a:endParaRPr lang="en-US" dirty="0"/>
          </a:p>
        </p:txBody>
      </p:sp>
      <p:sp>
        <p:nvSpPr>
          <p:cNvPr id="3" name="Footer Placeholder 2">
            <a:extLst>
              <a:ext uri="{FF2B5EF4-FFF2-40B4-BE49-F238E27FC236}">
                <a16:creationId xmlns:a16="http://schemas.microsoft.com/office/drawing/2014/main" id="{148463D7-8F56-964D-9BA0-DB5E5E5B95EF}"/>
              </a:ext>
            </a:extLst>
          </p:cNvPr>
          <p:cNvSpPr>
            <a:spLocks noGrp="1"/>
          </p:cNvSpPr>
          <p:nvPr>
            <p:ph type="ftr" sz="quarter" idx="20"/>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6143F2F1-B7A0-1445-8956-F798117B5E28}"/>
              </a:ext>
            </a:extLst>
          </p:cNvPr>
          <p:cNvSpPr>
            <a:spLocks noGrp="1"/>
          </p:cNvSpPr>
          <p:nvPr>
            <p:ph type="sldNum" sz="quarter" idx="21"/>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4151666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Table with Callouts">
    <p:spTree>
      <p:nvGrpSpPr>
        <p:cNvPr id="1" name=""/>
        <p:cNvGrpSpPr/>
        <p:nvPr/>
      </p:nvGrpSpPr>
      <p:grpSpPr>
        <a:xfrm>
          <a:off x="0" y="0"/>
          <a:ext cx="0" cy="0"/>
          <a:chOff x="0" y="0"/>
          <a:chExt cx="0" cy="0"/>
        </a:xfrm>
      </p:grpSpPr>
      <p:sp>
        <p:nvSpPr>
          <p:cNvPr id="13" name="Content Placeholder 3">
            <a:extLst>
              <a:ext uri="{FF2B5EF4-FFF2-40B4-BE49-F238E27FC236}">
                <a16:creationId xmlns:a16="http://schemas.microsoft.com/office/drawing/2014/main" id="{839504D7-8996-7340-9EF2-96D8F3DA6EB0}"/>
              </a:ext>
            </a:extLst>
          </p:cNvPr>
          <p:cNvSpPr>
            <a:spLocks noGrp="1"/>
          </p:cNvSpPr>
          <p:nvPr>
            <p:ph sz="quarter" idx="14"/>
          </p:nvPr>
        </p:nvSpPr>
        <p:spPr>
          <a:xfrm>
            <a:off x="3619501" y="914400"/>
            <a:ext cx="8305800" cy="5448300"/>
          </a:xfrm>
          <a:prstGeom prst="rect">
            <a:avLst/>
          </a:prstGeo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2DE31BD-F080-6142-8555-FE89F233DD05}"/>
              </a:ext>
            </a:extLst>
          </p:cNvPr>
          <p:cNvSpPr>
            <a:spLocks noGrp="1"/>
          </p:cNvSpPr>
          <p:nvPr>
            <p:ph type="title"/>
          </p:nvPr>
        </p:nvSpPr>
        <p:spPr>
          <a:xfrm>
            <a:off x="266700" y="266700"/>
            <a:ext cx="11658600" cy="436259"/>
          </a:xfrm>
        </p:spPr>
        <p:txBody>
          <a:bodyPr/>
          <a:lstStyle>
            <a:lvl1pPr>
              <a:defRPr>
                <a:solidFill>
                  <a:schemeClr val="accent5"/>
                </a:solidFill>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9FDD5036-F78A-2040-9D0C-71FE497F3624}"/>
              </a:ext>
            </a:extLst>
          </p:cNvPr>
          <p:cNvSpPr>
            <a:spLocks noGrp="1"/>
          </p:cNvSpPr>
          <p:nvPr>
            <p:ph type="body" sz="quarter" idx="15"/>
          </p:nvPr>
        </p:nvSpPr>
        <p:spPr>
          <a:xfrm>
            <a:off x="266701" y="1174716"/>
            <a:ext cx="2996822" cy="1434220"/>
          </a:xfrm>
          <a:prstGeom prst="rect">
            <a:avLst/>
          </a:prstGeom>
        </p:spPr>
        <p:txBody>
          <a:bodyPr>
            <a:normAutofit/>
          </a:bodyPr>
          <a:lstStyle>
            <a:lvl1pPr marL="0" indent="0">
              <a:buNone/>
              <a:defRPr sz="2000">
                <a:solidFill>
                  <a:schemeClr val="tx1"/>
                </a:solidFill>
              </a:defRPr>
            </a:lvl1pPr>
          </a:lstStyle>
          <a:p>
            <a:pPr lvl="0"/>
            <a:r>
              <a:rPr lang="en-US"/>
              <a:t>Click to edit Master text styles</a:t>
            </a:r>
          </a:p>
        </p:txBody>
      </p:sp>
      <p:sp>
        <p:nvSpPr>
          <p:cNvPr id="16" name="Text Placeholder 2">
            <a:extLst>
              <a:ext uri="{FF2B5EF4-FFF2-40B4-BE49-F238E27FC236}">
                <a16:creationId xmlns:a16="http://schemas.microsoft.com/office/drawing/2014/main" id="{449074D6-4099-074E-AEC0-50D243D68553}"/>
              </a:ext>
            </a:extLst>
          </p:cNvPr>
          <p:cNvSpPr>
            <a:spLocks noGrp="1"/>
          </p:cNvSpPr>
          <p:nvPr>
            <p:ph type="body" sz="quarter" idx="16" hasCustomPrompt="1"/>
          </p:nvPr>
        </p:nvSpPr>
        <p:spPr>
          <a:xfrm>
            <a:off x="266700" y="3458873"/>
            <a:ext cx="2996822" cy="578334"/>
          </a:xfrm>
          <a:prstGeom prst="rect">
            <a:avLst/>
          </a:prstGeom>
        </p:spPr>
        <p:txBody>
          <a:bodyPr>
            <a:normAutofit/>
          </a:bodyPr>
          <a:lstStyle>
            <a:lvl1pPr marL="0" indent="0">
              <a:buNone/>
              <a:defRPr sz="4400" b="1" i="0" cap="all" baseline="0">
                <a:solidFill>
                  <a:schemeClr val="accent5"/>
                </a:solidFill>
                <a:latin typeface="Klavika Bold" panose="020B0806040000020004" pitchFamily="34" charset="0"/>
              </a:defRPr>
            </a:lvl1pPr>
          </a:lstStyle>
          <a:p>
            <a:pPr lvl="0"/>
            <a:r>
              <a:rPr lang="en-US" dirty="0"/>
              <a:t>XX%</a:t>
            </a:r>
          </a:p>
        </p:txBody>
      </p:sp>
      <p:sp>
        <p:nvSpPr>
          <p:cNvPr id="17" name="Text Placeholder 2">
            <a:extLst>
              <a:ext uri="{FF2B5EF4-FFF2-40B4-BE49-F238E27FC236}">
                <a16:creationId xmlns:a16="http://schemas.microsoft.com/office/drawing/2014/main" id="{F2DEA95D-6470-5E40-85F8-3913944B6C7C}"/>
              </a:ext>
            </a:extLst>
          </p:cNvPr>
          <p:cNvSpPr>
            <a:spLocks noGrp="1"/>
          </p:cNvSpPr>
          <p:nvPr>
            <p:ph type="body" sz="quarter" idx="17" hasCustomPrompt="1"/>
          </p:nvPr>
        </p:nvSpPr>
        <p:spPr>
          <a:xfrm>
            <a:off x="266701" y="4121148"/>
            <a:ext cx="2996822" cy="501533"/>
          </a:xfrm>
          <a:prstGeom prst="rect">
            <a:avLst/>
          </a:prstGeom>
        </p:spPr>
        <p:txBody>
          <a:bodyPr>
            <a:noAutofit/>
          </a:bodyPr>
          <a:lstStyle>
            <a:lvl1pPr marL="0" indent="0">
              <a:buNone/>
              <a:defRPr sz="1800" cap="all" baseline="0">
                <a:solidFill>
                  <a:schemeClr val="tx1"/>
                </a:solidFill>
              </a:defRPr>
            </a:lvl1pPr>
          </a:lstStyle>
          <a:p>
            <a:pPr lvl="0"/>
            <a:r>
              <a:rPr lang="en-US" dirty="0"/>
              <a:t>EDIT MASTER TEXT STYLES</a:t>
            </a:r>
          </a:p>
        </p:txBody>
      </p:sp>
      <p:sp>
        <p:nvSpPr>
          <p:cNvPr id="18" name="Text Placeholder 2">
            <a:extLst>
              <a:ext uri="{FF2B5EF4-FFF2-40B4-BE49-F238E27FC236}">
                <a16:creationId xmlns:a16="http://schemas.microsoft.com/office/drawing/2014/main" id="{AB80E459-CCDB-E448-9B79-EBEA83FE11FE}"/>
              </a:ext>
            </a:extLst>
          </p:cNvPr>
          <p:cNvSpPr>
            <a:spLocks noGrp="1"/>
          </p:cNvSpPr>
          <p:nvPr>
            <p:ph type="body" sz="quarter" idx="18" hasCustomPrompt="1"/>
          </p:nvPr>
        </p:nvSpPr>
        <p:spPr>
          <a:xfrm>
            <a:off x="266700" y="4856532"/>
            <a:ext cx="2996822" cy="578334"/>
          </a:xfrm>
          <a:prstGeom prst="rect">
            <a:avLst/>
          </a:prstGeom>
        </p:spPr>
        <p:txBody>
          <a:bodyPr>
            <a:normAutofit/>
          </a:bodyPr>
          <a:lstStyle>
            <a:lvl1pPr marL="0" indent="0">
              <a:buNone/>
              <a:defRPr sz="4400" b="1" i="0" cap="all" baseline="0">
                <a:solidFill>
                  <a:schemeClr val="accent5"/>
                </a:solidFill>
                <a:latin typeface="Klavika Bold" panose="020B0806040000020004" pitchFamily="34" charset="0"/>
              </a:defRPr>
            </a:lvl1pPr>
          </a:lstStyle>
          <a:p>
            <a:pPr lvl="0"/>
            <a:r>
              <a:rPr lang="en-US" dirty="0"/>
              <a:t>XX%</a:t>
            </a:r>
          </a:p>
        </p:txBody>
      </p:sp>
      <p:sp>
        <p:nvSpPr>
          <p:cNvPr id="21" name="Text Placeholder 2">
            <a:extLst>
              <a:ext uri="{FF2B5EF4-FFF2-40B4-BE49-F238E27FC236}">
                <a16:creationId xmlns:a16="http://schemas.microsoft.com/office/drawing/2014/main" id="{C55A9135-AFAA-E148-9174-E4C19E103EAE}"/>
              </a:ext>
            </a:extLst>
          </p:cNvPr>
          <p:cNvSpPr>
            <a:spLocks noGrp="1"/>
          </p:cNvSpPr>
          <p:nvPr>
            <p:ph type="body" sz="quarter" idx="19" hasCustomPrompt="1"/>
          </p:nvPr>
        </p:nvSpPr>
        <p:spPr>
          <a:xfrm>
            <a:off x="266701" y="5518807"/>
            <a:ext cx="2996822" cy="501533"/>
          </a:xfrm>
          <a:prstGeom prst="rect">
            <a:avLst/>
          </a:prstGeom>
        </p:spPr>
        <p:txBody>
          <a:bodyPr>
            <a:noAutofit/>
          </a:bodyPr>
          <a:lstStyle>
            <a:lvl1pPr marL="0" indent="0">
              <a:buNone/>
              <a:defRPr sz="1800" cap="all" baseline="0">
                <a:solidFill>
                  <a:schemeClr val="tx1"/>
                </a:solidFill>
              </a:defRPr>
            </a:lvl1pPr>
          </a:lstStyle>
          <a:p>
            <a:pPr lvl="0"/>
            <a:r>
              <a:rPr lang="en-US" dirty="0"/>
              <a:t>EDIT MASTER TEXT STYLES</a:t>
            </a:r>
          </a:p>
        </p:txBody>
      </p:sp>
      <p:sp>
        <p:nvSpPr>
          <p:cNvPr id="4" name="Footer Placeholder 3">
            <a:extLst>
              <a:ext uri="{FF2B5EF4-FFF2-40B4-BE49-F238E27FC236}">
                <a16:creationId xmlns:a16="http://schemas.microsoft.com/office/drawing/2014/main" id="{52AB50A6-9E2C-1B48-9684-AE1E51EE10C0}"/>
              </a:ext>
            </a:extLst>
          </p:cNvPr>
          <p:cNvSpPr>
            <a:spLocks noGrp="1"/>
          </p:cNvSpPr>
          <p:nvPr>
            <p:ph type="ftr" sz="quarter" idx="20"/>
          </p:nvPr>
        </p:nvSpPr>
        <p:spPr/>
        <p:txBody>
          <a:bodyPr/>
          <a:lstStyle/>
          <a:p>
            <a:r>
              <a:rPr lang="en-US"/>
              <a:t>|   AMD Corporate Template   |   2018</a:t>
            </a:r>
            <a:endParaRPr lang="en-US" dirty="0"/>
          </a:p>
        </p:txBody>
      </p:sp>
      <p:sp>
        <p:nvSpPr>
          <p:cNvPr id="5" name="Slide Number Placeholder 4">
            <a:extLst>
              <a:ext uri="{FF2B5EF4-FFF2-40B4-BE49-F238E27FC236}">
                <a16:creationId xmlns:a16="http://schemas.microsoft.com/office/drawing/2014/main" id="{6F25D493-5050-254B-80EE-E5BAA8651349}"/>
              </a:ext>
            </a:extLst>
          </p:cNvPr>
          <p:cNvSpPr>
            <a:spLocks noGrp="1"/>
          </p:cNvSpPr>
          <p:nvPr>
            <p:ph type="sldNum" sz="quarter" idx="21"/>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1594747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Fea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C3A3D-E4FC-4C4D-AA53-C5A6D8F5116E}"/>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7C12AA98-0D7F-4A40-A347-C841093653ED}"/>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0552E43B-83EF-874B-A0F4-DA30DAE9C3EB}"/>
              </a:ext>
            </a:extLst>
          </p:cNvPr>
          <p:cNvSpPr>
            <a:spLocks noGrp="1"/>
          </p:cNvSpPr>
          <p:nvPr>
            <p:ph type="sldNum" sz="quarter" idx="11"/>
          </p:nvPr>
        </p:nvSpPr>
        <p:spPr/>
        <p:txBody>
          <a:bodyPr/>
          <a:lstStyle/>
          <a:p>
            <a:fld id="{9BC932D5-48D2-3F48-87E1-D925B9343798}" type="slidenum">
              <a:rPr lang="en-US" smtClean="0"/>
              <a:pPr/>
              <a:t>‹#›</a:t>
            </a:fld>
            <a:endParaRPr lang="en-US" dirty="0"/>
          </a:p>
        </p:txBody>
      </p:sp>
      <p:sp>
        <p:nvSpPr>
          <p:cNvPr id="6" name="Picture Placeholder 5">
            <a:extLst>
              <a:ext uri="{FF2B5EF4-FFF2-40B4-BE49-F238E27FC236}">
                <a16:creationId xmlns:a16="http://schemas.microsoft.com/office/drawing/2014/main" id="{0EBD956E-82B8-644B-9943-1C81BBF1CAFE}"/>
              </a:ext>
            </a:extLst>
          </p:cNvPr>
          <p:cNvSpPr>
            <a:spLocks noGrp="1"/>
          </p:cNvSpPr>
          <p:nvPr>
            <p:ph type="pic" sz="quarter" idx="12" hasCustomPrompt="1"/>
          </p:nvPr>
        </p:nvSpPr>
        <p:spPr>
          <a:xfrm>
            <a:off x="266700" y="914400"/>
            <a:ext cx="5829300" cy="5448300"/>
          </a:xfrm>
        </p:spPr>
        <p:txBody>
          <a:bodyPr anchor="ctr"/>
          <a:lstStyle>
            <a:lvl1pPr marL="0" indent="0" algn="ctr">
              <a:buNone/>
              <a:defRPr/>
            </a:lvl1pPr>
          </a:lstStyle>
          <a:p>
            <a:r>
              <a:rPr lang="en-US" dirty="0"/>
              <a:t>Product Picture</a:t>
            </a:r>
          </a:p>
        </p:txBody>
      </p:sp>
      <p:sp>
        <p:nvSpPr>
          <p:cNvPr id="8" name="Table Placeholder 7">
            <a:extLst>
              <a:ext uri="{FF2B5EF4-FFF2-40B4-BE49-F238E27FC236}">
                <a16:creationId xmlns:a16="http://schemas.microsoft.com/office/drawing/2014/main" id="{ACB04B48-1620-0845-9615-CC2B91B34E9F}"/>
              </a:ext>
            </a:extLst>
          </p:cNvPr>
          <p:cNvSpPr>
            <a:spLocks noGrp="1"/>
          </p:cNvSpPr>
          <p:nvPr>
            <p:ph type="tbl" sz="quarter" idx="13" hasCustomPrompt="1"/>
          </p:nvPr>
        </p:nvSpPr>
        <p:spPr>
          <a:xfrm>
            <a:off x="6326188" y="914400"/>
            <a:ext cx="5599112" cy="5448300"/>
          </a:xfrm>
        </p:spPr>
        <p:txBody>
          <a:bodyPr anchor="ctr"/>
          <a:lstStyle>
            <a:lvl1pPr marL="0" indent="0" algn="ctr">
              <a:buNone/>
              <a:defRPr/>
            </a:lvl1pPr>
          </a:lstStyle>
          <a:p>
            <a:r>
              <a:rPr lang="en-US" dirty="0"/>
              <a:t>Product features list</a:t>
            </a:r>
          </a:p>
        </p:txBody>
      </p:sp>
    </p:spTree>
    <p:extLst>
      <p:ext uri="{BB962C8B-B14F-4D97-AF65-F5344CB8AC3E}">
        <p14:creationId xmlns:p14="http://schemas.microsoft.com/office/powerpoint/2010/main" val="4173377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Full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3C9CD-CEB4-6749-878D-F8E61EC7FB62}"/>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BDC00CF4-3647-9142-A97E-5B77428DAD21}"/>
              </a:ext>
            </a:extLst>
          </p:cNvPr>
          <p:cNvSpPr>
            <a:spLocks noGrp="1"/>
          </p:cNvSpPr>
          <p:nvPr>
            <p:ph sz="quarter" idx="10"/>
          </p:nvPr>
        </p:nvSpPr>
        <p:spPr>
          <a:xfrm>
            <a:off x="266700" y="914400"/>
            <a:ext cx="11658600" cy="54483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ABD6A8F2-94B1-9E4C-90B8-875D6B180F0C}"/>
              </a:ext>
            </a:extLst>
          </p:cNvPr>
          <p:cNvSpPr>
            <a:spLocks noGrp="1"/>
          </p:cNvSpPr>
          <p:nvPr>
            <p:ph type="ftr" sz="quarter" idx="11"/>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94E889B6-A0D8-F246-951C-FE4F9EBCDDCA}"/>
              </a:ext>
            </a:extLst>
          </p:cNvPr>
          <p:cNvSpPr>
            <a:spLocks noGrp="1"/>
          </p:cNvSpPr>
          <p:nvPr>
            <p:ph type="sldNum" sz="quarter" idx="12"/>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298789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19" name="Picture Placeholder 8">
            <a:extLst>
              <a:ext uri="{FF2B5EF4-FFF2-40B4-BE49-F238E27FC236}">
                <a16:creationId xmlns:a16="http://schemas.microsoft.com/office/drawing/2014/main" id="{30020CC3-51C8-F741-BD32-2904D6558348}"/>
              </a:ext>
            </a:extLst>
          </p:cNvPr>
          <p:cNvSpPr>
            <a:spLocks noGrp="1"/>
          </p:cNvSpPr>
          <p:nvPr>
            <p:ph type="pic" sz="quarter" idx="11"/>
          </p:nvPr>
        </p:nvSpPr>
        <p:spPr>
          <a:xfrm>
            <a:off x="6509981" y="266700"/>
            <a:ext cx="5415319" cy="6000285"/>
          </a:xfrm>
          <a:prstGeom prst="rect">
            <a:avLst/>
          </a:prstGeom>
        </p:spPr>
        <p:txBody>
          <a:bodyPr anchor="ctr"/>
          <a:lstStyle>
            <a:lvl1pPr marL="0" indent="0" algn="ctr">
              <a:buNone/>
              <a:defRPr/>
            </a:lvl1pPr>
          </a:lstStyle>
          <a:p>
            <a:r>
              <a:rPr lang="en-US"/>
              <a:t>Click icon to add picture</a:t>
            </a:r>
          </a:p>
        </p:txBody>
      </p:sp>
      <p:sp>
        <p:nvSpPr>
          <p:cNvPr id="20" name="Text Placeholder 2">
            <a:extLst>
              <a:ext uri="{FF2B5EF4-FFF2-40B4-BE49-F238E27FC236}">
                <a16:creationId xmlns:a16="http://schemas.microsoft.com/office/drawing/2014/main" id="{F1DF5726-1147-D34E-80F1-0936FC4C4A3C}"/>
              </a:ext>
            </a:extLst>
          </p:cNvPr>
          <p:cNvSpPr>
            <a:spLocks noGrp="1"/>
          </p:cNvSpPr>
          <p:nvPr>
            <p:ph type="body" sz="quarter" idx="14"/>
          </p:nvPr>
        </p:nvSpPr>
        <p:spPr>
          <a:xfrm>
            <a:off x="266700" y="914400"/>
            <a:ext cx="6001060" cy="5352585"/>
          </a:xfrm>
          <a:prstGeom prst="rect">
            <a:avLst/>
          </a:prstGeo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itle 3">
            <a:extLst>
              <a:ext uri="{FF2B5EF4-FFF2-40B4-BE49-F238E27FC236}">
                <a16:creationId xmlns:a16="http://schemas.microsoft.com/office/drawing/2014/main" id="{DCBC74F1-D998-184C-95A9-D7C31AB27659}"/>
              </a:ext>
            </a:extLst>
          </p:cNvPr>
          <p:cNvSpPr>
            <a:spLocks noGrp="1"/>
          </p:cNvSpPr>
          <p:nvPr>
            <p:ph type="title"/>
          </p:nvPr>
        </p:nvSpPr>
        <p:spPr>
          <a:xfrm>
            <a:off x="266700" y="266701"/>
            <a:ext cx="6001060" cy="419100"/>
          </a:xfrm>
          <a:prstGeom prst="rect">
            <a:avLst/>
          </a:prstGeom>
        </p:spPr>
        <p:txBody>
          <a:bodyPr>
            <a:noAutofit/>
          </a:bodyPr>
          <a:lstStyle>
            <a:lvl1pPr algn="l">
              <a:defRPr sz="2800" b="0" i="0" cap="none" baseline="0">
                <a:solidFill>
                  <a:schemeClr val="accent5"/>
                </a:solidFill>
                <a:latin typeface="Klavika Regular" panose="020B0506040000020004" pitchFamily="34" charset="0"/>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87A78D97-F662-1E44-969F-124AA219F814}"/>
              </a:ext>
            </a:extLst>
          </p:cNvPr>
          <p:cNvSpPr>
            <a:spLocks noGrp="1"/>
          </p:cNvSpPr>
          <p:nvPr>
            <p:ph type="ftr" sz="quarter" idx="15"/>
          </p:nvPr>
        </p:nvSpPr>
        <p:spPr/>
        <p:txBody>
          <a:bodyPr/>
          <a:lstStyle/>
          <a:p>
            <a:r>
              <a:rPr lang="en-US"/>
              <a:t>|   AMD Corporate Template   |   2018</a:t>
            </a:r>
            <a:endParaRPr lang="en-US" dirty="0"/>
          </a:p>
        </p:txBody>
      </p:sp>
      <p:sp>
        <p:nvSpPr>
          <p:cNvPr id="3" name="Slide Number Placeholder 2">
            <a:extLst>
              <a:ext uri="{FF2B5EF4-FFF2-40B4-BE49-F238E27FC236}">
                <a16:creationId xmlns:a16="http://schemas.microsoft.com/office/drawing/2014/main" id="{F189EFD3-6613-3F4D-AF4C-47BEFE8A6448}"/>
              </a:ext>
            </a:extLst>
          </p:cNvPr>
          <p:cNvSpPr>
            <a:spLocks noGrp="1"/>
          </p:cNvSpPr>
          <p:nvPr>
            <p:ph type="sldNum" sz="quarter" idx="16"/>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2026149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21" Type="http://schemas.openxmlformats.org/officeDocument/2006/relationships/image" Target="../media/image3.png"/><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jp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2F8E771-AFE8-6F4C-8087-32C4FF2F7CF4}"/>
              </a:ext>
            </a:extLst>
          </p:cNvPr>
          <p:cNvPicPr>
            <a:picLocks noChangeAspect="1"/>
          </p:cNvPicPr>
          <p:nvPr userDrawn="1"/>
        </p:nvPicPr>
        <p:blipFill>
          <a:blip r:embed="rId19"/>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45DC77F-90F1-2140-8308-6875CB7AB193}"/>
              </a:ext>
            </a:extLst>
          </p:cNvPr>
          <p:cNvSpPr>
            <a:spLocks noGrp="1"/>
          </p:cNvSpPr>
          <p:nvPr>
            <p:ph type="title"/>
          </p:nvPr>
        </p:nvSpPr>
        <p:spPr>
          <a:xfrm>
            <a:off x="266700" y="266701"/>
            <a:ext cx="11658600" cy="41103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0A3E94E-B96B-E142-8AD1-DB6C42523886}"/>
              </a:ext>
            </a:extLst>
          </p:cNvPr>
          <p:cNvSpPr>
            <a:spLocks noGrp="1"/>
          </p:cNvSpPr>
          <p:nvPr>
            <p:ph type="body" idx="1"/>
          </p:nvPr>
        </p:nvSpPr>
        <p:spPr>
          <a:xfrm>
            <a:off x="266700" y="914400"/>
            <a:ext cx="11658600" cy="5448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325BE47F-F714-D145-92A2-5A6E5CCC5695}"/>
              </a:ext>
            </a:extLst>
          </p:cNvPr>
          <p:cNvSpPr>
            <a:spLocks noGrp="1"/>
          </p:cNvSpPr>
          <p:nvPr>
            <p:ph type="ftr" sz="quarter" idx="3"/>
          </p:nvPr>
        </p:nvSpPr>
        <p:spPr>
          <a:xfrm>
            <a:off x="595423" y="6492875"/>
            <a:ext cx="4114800" cy="365125"/>
          </a:xfrm>
          <a:prstGeom prst="rect">
            <a:avLst/>
          </a:prstGeom>
        </p:spPr>
        <p:txBody>
          <a:bodyPr vert="horz" lIns="0" tIns="45720" rIns="91440" bIns="45720" rtlCol="0" anchor="ctr"/>
          <a:lstStyle>
            <a:lvl1pPr algn="l">
              <a:defRPr sz="1000">
                <a:solidFill>
                  <a:schemeClr val="tx2"/>
                </a:solidFill>
                <a:latin typeface="Klavika Regular" panose="020B0506040000020004" pitchFamily="34" charset="0"/>
              </a:defRPr>
            </a:lvl1pPr>
          </a:lstStyle>
          <a:p>
            <a:r>
              <a:rPr lang="en-US"/>
              <a:t>|   AMD Corporate Template   |   2018</a:t>
            </a:r>
            <a:endParaRPr lang="en-US" dirty="0"/>
          </a:p>
        </p:txBody>
      </p:sp>
      <p:sp>
        <p:nvSpPr>
          <p:cNvPr id="6" name="Slide Number Placeholder 5">
            <a:extLst>
              <a:ext uri="{FF2B5EF4-FFF2-40B4-BE49-F238E27FC236}">
                <a16:creationId xmlns:a16="http://schemas.microsoft.com/office/drawing/2014/main" id="{FC31A425-F33A-3443-AF54-4B2CF8001B70}"/>
              </a:ext>
            </a:extLst>
          </p:cNvPr>
          <p:cNvSpPr>
            <a:spLocks noGrp="1"/>
          </p:cNvSpPr>
          <p:nvPr>
            <p:ph type="sldNum" sz="quarter" idx="4"/>
          </p:nvPr>
        </p:nvSpPr>
        <p:spPr>
          <a:xfrm>
            <a:off x="0" y="6492875"/>
            <a:ext cx="595423" cy="365125"/>
          </a:xfrm>
          <a:prstGeom prst="rect">
            <a:avLst/>
          </a:prstGeom>
        </p:spPr>
        <p:txBody>
          <a:bodyPr vert="horz" lIns="91440" tIns="45720" rIns="91440" bIns="45720" rtlCol="0" anchor="ctr"/>
          <a:lstStyle>
            <a:lvl1pPr algn="r">
              <a:defRPr sz="1000">
                <a:solidFill>
                  <a:schemeClr val="tx2"/>
                </a:solidFill>
                <a:latin typeface="Klavika Regular" panose="020B0506040000020004" pitchFamily="34" charset="0"/>
              </a:defRPr>
            </a:lvl1pPr>
          </a:lstStyle>
          <a:p>
            <a:fld id="{9BC932D5-48D2-3F48-87E1-D925B9343798}" type="slidenum">
              <a:rPr lang="en-US" smtClean="0"/>
              <a:pPr/>
              <a:t>‹#›</a:t>
            </a:fld>
            <a:endParaRPr lang="en-US" dirty="0"/>
          </a:p>
        </p:txBody>
      </p:sp>
      <p:pic>
        <p:nvPicPr>
          <p:cNvPr id="7" name="Picture 6">
            <a:extLst>
              <a:ext uri="{FF2B5EF4-FFF2-40B4-BE49-F238E27FC236}">
                <a16:creationId xmlns:a16="http://schemas.microsoft.com/office/drawing/2014/main" id="{F6E8E484-FAD7-F747-ADB0-367284E3C2C8}"/>
              </a:ext>
            </a:extLst>
          </p:cNvPr>
          <p:cNvPicPr>
            <a:picLocks noChangeAspect="1"/>
          </p:cNvPicPr>
          <p:nvPr userDrawn="1"/>
        </p:nvPicPr>
        <p:blipFill>
          <a:blip r:embed="rId20"/>
          <a:stretch>
            <a:fillRect/>
          </a:stretch>
        </p:blipFill>
        <p:spPr>
          <a:xfrm>
            <a:off x="11216110" y="6596638"/>
            <a:ext cx="709190" cy="169198"/>
          </a:xfrm>
          <a:prstGeom prst="rect">
            <a:avLst/>
          </a:prstGeom>
        </p:spPr>
      </p:pic>
      <p:pic>
        <p:nvPicPr>
          <p:cNvPr id="11" name="Picture 10">
            <a:extLst>
              <a:ext uri="{FF2B5EF4-FFF2-40B4-BE49-F238E27FC236}">
                <a16:creationId xmlns:a16="http://schemas.microsoft.com/office/drawing/2014/main" id="{8427D100-D685-6D43-B6B2-93DA81B4DAF1}"/>
              </a:ext>
            </a:extLst>
          </p:cNvPr>
          <p:cNvPicPr>
            <a:picLocks noChangeAspect="1"/>
          </p:cNvPicPr>
          <p:nvPr userDrawn="1"/>
        </p:nvPicPr>
        <p:blipFill>
          <a:blip r:embed="rId21">
            <a:extLst>
              <a:ext uri="{BEBA8EAE-BF5A-486C-A8C5-ECC9F3942E4B}">
                <a14:imgProps xmlns:a14="http://schemas.microsoft.com/office/drawing/2010/main">
                  <a14:imgLayer r:embed="rId2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32718" y="6580346"/>
            <a:ext cx="792582" cy="190182"/>
          </a:xfrm>
          <a:prstGeom prst="rect">
            <a:avLst/>
          </a:prstGeom>
        </p:spPr>
      </p:pic>
    </p:spTree>
    <p:extLst>
      <p:ext uri="{BB962C8B-B14F-4D97-AF65-F5344CB8AC3E}">
        <p14:creationId xmlns:p14="http://schemas.microsoft.com/office/powerpoint/2010/main" val="2012692045"/>
      </p:ext>
    </p:extLst>
  </p:cSld>
  <p:clrMap bg1="lt1" tx1="dk1" bg2="lt2" tx2="dk2" accent1="accent1" accent2="accent2" accent3="accent3" accent4="accent4" accent5="accent5" accent6="accent6" hlink="hlink" folHlink="folHlink"/>
  <p:sldLayoutIdLst>
    <p:sldLayoutId id="2147483664" r:id="rId1"/>
    <p:sldLayoutId id="2147483672" r:id="rId2"/>
    <p:sldLayoutId id="2147483684" r:id="rId3"/>
    <p:sldLayoutId id="2147483673" r:id="rId4"/>
    <p:sldLayoutId id="2147483711" r:id="rId5"/>
    <p:sldLayoutId id="2147483678" r:id="rId6"/>
    <p:sldLayoutId id="2147483680" r:id="rId7"/>
    <p:sldLayoutId id="2147483699" r:id="rId8"/>
    <p:sldLayoutId id="2147483702" r:id="rId9"/>
    <p:sldLayoutId id="2147483719" r:id="rId10"/>
    <p:sldLayoutId id="2147483696" r:id="rId11"/>
    <p:sldLayoutId id="2147483693" r:id="rId12"/>
    <p:sldLayoutId id="2147483705" r:id="rId13"/>
    <p:sldLayoutId id="2147483687" r:id="rId14"/>
    <p:sldLayoutId id="2147483722" r:id="rId15"/>
    <p:sldLayoutId id="2147483708" r:id="rId16"/>
    <p:sldLayoutId id="2147483690" r:id="rId17"/>
  </p:sldLayoutIdLst>
  <p:hf hdr="0" dt="0"/>
  <p:txStyles>
    <p:titleStyle>
      <a:lvl1pPr algn="l" defTabSz="914400" rtl="0" eaLnBrk="1" latinLnBrk="0" hangingPunct="1">
        <a:lnSpc>
          <a:spcPct val="90000"/>
        </a:lnSpc>
        <a:spcBef>
          <a:spcPct val="0"/>
        </a:spcBef>
        <a:buNone/>
        <a:defRPr sz="2800" kern="1200">
          <a:solidFill>
            <a:schemeClr val="tx1"/>
          </a:solidFill>
          <a:latin typeface="Klavika Regular" panose="020B05060400000200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1800" kern="1200">
          <a:solidFill>
            <a:schemeClr val="tx1"/>
          </a:solidFill>
          <a:latin typeface="Klavika Regular" panose="020B0506040000020004" pitchFamily="34" charset="0"/>
          <a:ea typeface="+mn-ea"/>
          <a:cs typeface="+mn-cs"/>
        </a:defRPr>
      </a:lvl1pPr>
      <a:lvl2pPr marL="6858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2pPr>
      <a:lvl3pPr marL="11430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3pPr>
      <a:lvl4pPr marL="16002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4pPr>
      <a:lvl5pPr marL="20574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68">
          <p15:clr>
            <a:srgbClr val="F26B43"/>
          </p15:clr>
        </p15:guide>
        <p15:guide id="2" pos="7512">
          <p15:clr>
            <a:srgbClr val="F26B43"/>
          </p15:clr>
        </p15:guide>
        <p15:guide id="3" pos="3840">
          <p15:clr>
            <a:srgbClr val="F26B43"/>
          </p15:clr>
        </p15:guide>
        <p15:guide id="4" orient="horz" pos="168">
          <p15:clr>
            <a:srgbClr val="F26B43"/>
          </p15:clr>
        </p15:guide>
        <p15:guide id="5" orient="horz" pos="4080">
          <p15:clr>
            <a:srgbClr val="F26B43"/>
          </p15:clr>
        </p15:guide>
        <p15:guide id="6" orient="horz" pos="432">
          <p15:clr>
            <a:srgbClr val="F26B43"/>
          </p15:clr>
        </p15:guide>
        <p15:guide id="7" orient="horz" pos="576">
          <p15:clr>
            <a:srgbClr val="F26B43"/>
          </p15:clr>
        </p15:guide>
        <p15:guide id="8" orient="horz" pos="2160">
          <p15:clr>
            <a:srgbClr val="F26B43"/>
          </p15:clr>
        </p15:guide>
        <p15:guide id="9" orient="horz" pos="400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4306722-720A-DA45-8830-2ACA7FE48EAA}"/>
              </a:ext>
            </a:extLst>
          </p:cNvPr>
          <p:cNvPicPr>
            <a:picLocks noChangeAspect="1"/>
          </p:cNvPicPr>
          <p:nvPr userDrawn="1"/>
        </p:nvPicPr>
        <p:blipFill>
          <a:blip r:embed="rId19"/>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45DC77F-90F1-2140-8308-6875CB7AB193}"/>
              </a:ext>
            </a:extLst>
          </p:cNvPr>
          <p:cNvSpPr>
            <a:spLocks noGrp="1"/>
          </p:cNvSpPr>
          <p:nvPr>
            <p:ph type="title"/>
          </p:nvPr>
        </p:nvSpPr>
        <p:spPr>
          <a:xfrm>
            <a:off x="266700" y="266701"/>
            <a:ext cx="11658600" cy="41103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0A3E94E-B96B-E142-8AD1-DB6C42523886}"/>
              </a:ext>
            </a:extLst>
          </p:cNvPr>
          <p:cNvSpPr>
            <a:spLocks noGrp="1"/>
          </p:cNvSpPr>
          <p:nvPr>
            <p:ph type="body" idx="1"/>
          </p:nvPr>
        </p:nvSpPr>
        <p:spPr>
          <a:xfrm>
            <a:off x="266700" y="914400"/>
            <a:ext cx="11658600" cy="54483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325BE47F-F714-D145-92A2-5A6E5CCC5695}"/>
              </a:ext>
            </a:extLst>
          </p:cNvPr>
          <p:cNvSpPr>
            <a:spLocks noGrp="1"/>
          </p:cNvSpPr>
          <p:nvPr>
            <p:ph type="ftr" sz="quarter" idx="3"/>
          </p:nvPr>
        </p:nvSpPr>
        <p:spPr>
          <a:xfrm>
            <a:off x="595423" y="6492875"/>
            <a:ext cx="4114800" cy="365125"/>
          </a:xfrm>
          <a:prstGeom prst="rect">
            <a:avLst/>
          </a:prstGeom>
        </p:spPr>
        <p:txBody>
          <a:bodyPr vert="horz" lIns="0" tIns="45720" rIns="91440" bIns="45720" rtlCol="0" anchor="ctr"/>
          <a:lstStyle>
            <a:lvl1pPr algn="l">
              <a:defRPr sz="1000">
                <a:solidFill>
                  <a:schemeClr val="tx2"/>
                </a:solidFill>
                <a:latin typeface="Klavika Regular" panose="020B0506040000020004" pitchFamily="34" charset="0"/>
              </a:defRPr>
            </a:lvl1pPr>
          </a:lstStyle>
          <a:p>
            <a:r>
              <a:rPr lang="en-US" dirty="0"/>
              <a:t>|   Test</a:t>
            </a:r>
          </a:p>
          <a:p>
            <a:r>
              <a:rPr lang="en-US" dirty="0"/>
              <a:t>|   2018</a:t>
            </a:r>
          </a:p>
        </p:txBody>
      </p:sp>
      <p:sp>
        <p:nvSpPr>
          <p:cNvPr id="6" name="Slide Number Placeholder 5">
            <a:extLst>
              <a:ext uri="{FF2B5EF4-FFF2-40B4-BE49-F238E27FC236}">
                <a16:creationId xmlns:a16="http://schemas.microsoft.com/office/drawing/2014/main" id="{FC31A425-F33A-3443-AF54-4B2CF8001B70}"/>
              </a:ext>
            </a:extLst>
          </p:cNvPr>
          <p:cNvSpPr>
            <a:spLocks noGrp="1"/>
          </p:cNvSpPr>
          <p:nvPr>
            <p:ph type="sldNum" sz="quarter" idx="4"/>
          </p:nvPr>
        </p:nvSpPr>
        <p:spPr>
          <a:xfrm>
            <a:off x="0" y="6492875"/>
            <a:ext cx="595423" cy="365125"/>
          </a:xfrm>
          <a:prstGeom prst="rect">
            <a:avLst/>
          </a:prstGeom>
        </p:spPr>
        <p:txBody>
          <a:bodyPr vert="horz" lIns="91440" tIns="45720" rIns="91440" bIns="45720" rtlCol="0" anchor="ctr"/>
          <a:lstStyle>
            <a:lvl1pPr algn="r">
              <a:defRPr sz="1000">
                <a:solidFill>
                  <a:schemeClr val="tx2"/>
                </a:solidFill>
                <a:latin typeface="Klavika Regular" panose="020B0506040000020004" pitchFamily="34" charset="0"/>
              </a:defRPr>
            </a:lvl1pPr>
          </a:lstStyle>
          <a:p>
            <a:fld id="{9BC932D5-48D2-3F48-87E1-D925B9343798}" type="slidenum">
              <a:rPr lang="en-US" smtClean="0"/>
              <a:pPr/>
              <a:t>‹#›</a:t>
            </a:fld>
            <a:endParaRPr lang="en-US" dirty="0"/>
          </a:p>
        </p:txBody>
      </p:sp>
      <p:pic>
        <p:nvPicPr>
          <p:cNvPr id="7" name="Picture 6">
            <a:extLst>
              <a:ext uri="{FF2B5EF4-FFF2-40B4-BE49-F238E27FC236}">
                <a16:creationId xmlns:a16="http://schemas.microsoft.com/office/drawing/2014/main" id="{9E835864-0188-B642-94AB-8848B87C3BB4}"/>
              </a:ext>
            </a:extLst>
          </p:cNvPr>
          <p:cNvPicPr>
            <a:picLocks noChangeAspect="1"/>
          </p:cNvPicPr>
          <p:nvPr userDrawn="1"/>
        </p:nvPicPr>
        <p:blipFill>
          <a:blip r:embed="rId20"/>
          <a:stretch>
            <a:fillRect/>
          </a:stretch>
        </p:blipFill>
        <p:spPr>
          <a:xfrm>
            <a:off x="11216110" y="6596638"/>
            <a:ext cx="709190" cy="169198"/>
          </a:xfrm>
          <a:prstGeom prst="rect">
            <a:avLst/>
          </a:prstGeom>
        </p:spPr>
      </p:pic>
      <p:pic>
        <p:nvPicPr>
          <p:cNvPr id="11" name="Picture 10">
            <a:extLst>
              <a:ext uri="{FF2B5EF4-FFF2-40B4-BE49-F238E27FC236}">
                <a16:creationId xmlns:a16="http://schemas.microsoft.com/office/drawing/2014/main" id="{96434095-2CEB-DE4F-B208-045D06AF25BD}"/>
              </a:ext>
            </a:extLst>
          </p:cNvPr>
          <p:cNvPicPr>
            <a:picLocks noChangeAspect="1"/>
          </p:cNvPicPr>
          <p:nvPr userDrawn="1"/>
        </p:nvPicPr>
        <p:blipFill>
          <a:blip r:embed="rId21">
            <a:extLst>
              <a:ext uri="{BEBA8EAE-BF5A-486C-A8C5-ECC9F3942E4B}">
                <a14:imgProps xmlns:a14="http://schemas.microsoft.com/office/drawing/2010/main">
                  <a14:imgLayer r:embed="rId2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32718" y="6580346"/>
            <a:ext cx="792582" cy="190182"/>
          </a:xfrm>
          <a:prstGeom prst="rect">
            <a:avLst/>
          </a:prstGeom>
        </p:spPr>
      </p:pic>
    </p:spTree>
    <p:extLst>
      <p:ext uri="{BB962C8B-B14F-4D97-AF65-F5344CB8AC3E}">
        <p14:creationId xmlns:p14="http://schemas.microsoft.com/office/powerpoint/2010/main" val="3035258288"/>
      </p:ext>
    </p:extLst>
  </p:cSld>
  <p:clrMap bg1="lt1" tx1="dk1" bg2="lt2" tx2="dk2" accent1="accent1" accent2="accent2" accent3="accent3" accent4="accent4" accent5="accent5" accent6="accent6" hlink="hlink" folHlink="folHlink"/>
  <p:sldLayoutIdLst>
    <p:sldLayoutId id="2147483667" r:id="rId1"/>
    <p:sldLayoutId id="2147483675" r:id="rId2"/>
    <p:sldLayoutId id="2147483683" r:id="rId3"/>
    <p:sldLayoutId id="2147483676" r:id="rId4"/>
    <p:sldLayoutId id="2147483712" r:id="rId5"/>
    <p:sldLayoutId id="2147483679" r:id="rId6"/>
    <p:sldLayoutId id="2147483682" r:id="rId7"/>
    <p:sldLayoutId id="2147483700" r:id="rId8"/>
    <p:sldLayoutId id="2147483701" r:id="rId9"/>
    <p:sldLayoutId id="2147483718" r:id="rId10"/>
    <p:sldLayoutId id="2147483695" r:id="rId11"/>
    <p:sldLayoutId id="2147483694" r:id="rId12"/>
    <p:sldLayoutId id="2147483704" r:id="rId13"/>
    <p:sldLayoutId id="2147483686" r:id="rId14"/>
    <p:sldLayoutId id="2147483723" r:id="rId15"/>
    <p:sldLayoutId id="2147483709" r:id="rId16"/>
    <p:sldLayoutId id="2147483691" r:id="rId17"/>
  </p:sldLayoutIdLst>
  <p:hf hdr="0" dt="0"/>
  <p:txStyles>
    <p:titleStyle>
      <a:lvl1pPr algn="l" defTabSz="914400" rtl="0" eaLnBrk="1" latinLnBrk="0" hangingPunct="1">
        <a:lnSpc>
          <a:spcPct val="90000"/>
        </a:lnSpc>
        <a:spcBef>
          <a:spcPct val="0"/>
        </a:spcBef>
        <a:buNone/>
        <a:defRPr sz="2800" kern="1200">
          <a:solidFill>
            <a:schemeClr val="tx1"/>
          </a:solidFill>
          <a:latin typeface="Klavika Regular" panose="020B05060400000200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1800" kern="1200">
          <a:solidFill>
            <a:schemeClr val="tx1"/>
          </a:solidFill>
          <a:latin typeface="Klavika Regular" panose="020B0506040000020004" pitchFamily="34" charset="0"/>
          <a:ea typeface="+mn-ea"/>
          <a:cs typeface="+mn-cs"/>
        </a:defRPr>
      </a:lvl1pPr>
      <a:lvl2pPr marL="6858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2pPr>
      <a:lvl3pPr marL="11430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3pPr>
      <a:lvl4pPr marL="16002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4pPr>
      <a:lvl5pPr marL="20574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68">
          <p15:clr>
            <a:srgbClr val="F26B43"/>
          </p15:clr>
        </p15:guide>
        <p15:guide id="2" pos="7512">
          <p15:clr>
            <a:srgbClr val="F26B43"/>
          </p15:clr>
        </p15:guide>
        <p15:guide id="3" pos="3840">
          <p15:clr>
            <a:srgbClr val="F26B43"/>
          </p15:clr>
        </p15:guide>
        <p15:guide id="4" orient="horz" pos="168">
          <p15:clr>
            <a:srgbClr val="F26B43"/>
          </p15:clr>
        </p15:guide>
        <p15:guide id="5" orient="horz" pos="4080">
          <p15:clr>
            <a:srgbClr val="F26B43"/>
          </p15:clr>
        </p15:guide>
        <p15:guide id="6" orient="horz" pos="432">
          <p15:clr>
            <a:srgbClr val="F26B43"/>
          </p15:clr>
        </p15:guide>
        <p15:guide id="7" orient="horz" pos="576">
          <p15:clr>
            <a:srgbClr val="F26B43"/>
          </p15:clr>
        </p15:guide>
        <p15:guide id="8" orient="horz" pos="2160">
          <p15:clr>
            <a:srgbClr val="F26B43"/>
          </p15:clr>
        </p15:guide>
        <p15:guide id="9" orient="horz" pos="400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60.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F40EF-02CA-2245-8EAA-413ED28AF37C}"/>
              </a:ext>
            </a:extLst>
          </p:cNvPr>
          <p:cNvSpPr>
            <a:spLocks noGrp="1"/>
          </p:cNvSpPr>
          <p:nvPr>
            <p:ph type="ctrTitle"/>
          </p:nvPr>
        </p:nvSpPr>
        <p:spPr>
          <a:xfrm>
            <a:off x="296084" y="2227263"/>
            <a:ext cx="8733615" cy="2387600"/>
          </a:xfrm>
        </p:spPr>
        <p:txBody>
          <a:bodyPr anchor="ctr"/>
          <a:lstStyle/>
          <a:p>
            <a:r>
              <a:rPr lang="en-US" dirty="0"/>
              <a:t>AMD DSC REQUIREMENTS &amp; POLICIES</a:t>
            </a:r>
          </a:p>
        </p:txBody>
      </p:sp>
      <p:sp>
        <p:nvSpPr>
          <p:cNvPr id="3" name="Subtitle 2">
            <a:extLst>
              <a:ext uri="{FF2B5EF4-FFF2-40B4-BE49-F238E27FC236}">
                <a16:creationId xmlns:a16="http://schemas.microsoft.com/office/drawing/2014/main" id="{46F4BC76-0526-6E43-A19E-299419D66AC0}"/>
              </a:ext>
            </a:extLst>
          </p:cNvPr>
          <p:cNvSpPr>
            <a:spLocks noGrp="1"/>
          </p:cNvSpPr>
          <p:nvPr>
            <p:ph type="subTitle" idx="1"/>
          </p:nvPr>
        </p:nvSpPr>
        <p:spPr/>
        <p:txBody>
          <a:bodyPr/>
          <a:lstStyle/>
          <a:p>
            <a:r>
              <a:rPr lang="en-US" dirty="0"/>
              <a:t>Presented by Wenjing Liu</a:t>
            </a:r>
          </a:p>
        </p:txBody>
      </p:sp>
      <p:sp>
        <p:nvSpPr>
          <p:cNvPr id="4" name="TextBox 3">
            <a:extLst>
              <a:ext uri="{FF2B5EF4-FFF2-40B4-BE49-F238E27FC236}">
                <a16:creationId xmlns:a16="http://schemas.microsoft.com/office/drawing/2014/main" id="{278C7375-8054-4BE5-A62E-72E5E3CD48A2}"/>
              </a:ext>
            </a:extLst>
          </p:cNvPr>
          <p:cNvSpPr txBox="1"/>
          <p:nvPr/>
        </p:nvSpPr>
        <p:spPr>
          <a:xfrm>
            <a:off x="296085" y="3800475"/>
            <a:ext cx="2435090" cy="369332"/>
          </a:xfrm>
          <a:prstGeom prst="rect">
            <a:avLst/>
          </a:prstGeom>
          <a:noFill/>
        </p:spPr>
        <p:txBody>
          <a:bodyPr wrap="none" rtlCol="0">
            <a:spAutoFit/>
          </a:bodyPr>
          <a:lstStyle/>
          <a:p>
            <a:pPr algn="l"/>
            <a:r>
              <a:rPr lang="en-US" dirty="0">
                <a:latin typeface="Klavika" panose="020B0506040000020004" pitchFamily="34" charset="0"/>
              </a:rPr>
              <a:t>for DisplayPort SST/MST</a:t>
            </a:r>
          </a:p>
        </p:txBody>
      </p:sp>
    </p:spTree>
    <p:extLst>
      <p:ext uri="{BB962C8B-B14F-4D97-AF65-F5344CB8AC3E}">
        <p14:creationId xmlns:p14="http://schemas.microsoft.com/office/powerpoint/2010/main" val="114828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HARDWARE CAPABILITY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10</a:t>
            </a:fld>
            <a:endParaRPr lang="en-US" dirty="0"/>
          </a:p>
        </p:txBody>
      </p:sp>
      <p:graphicFrame>
        <p:nvGraphicFramePr>
          <p:cNvPr id="14" name="Table Placeholder 3">
            <a:extLst>
              <a:ext uri="{FF2B5EF4-FFF2-40B4-BE49-F238E27FC236}">
                <a16:creationId xmlns:a16="http://schemas.microsoft.com/office/drawing/2014/main" id="{6246027C-96AD-4A52-B4AF-61416BA927BB}"/>
              </a:ext>
            </a:extLst>
          </p:cNvPr>
          <p:cNvGraphicFramePr>
            <a:graphicFrameLocks/>
          </p:cNvGraphicFramePr>
          <p:nvPr>
            <p:extLst>
              <p:ext uri="{D42A27DB-BD31-4B8C-83A1-F6EECF244321}">
                <p14:modId xmlns:p14="http://schemas.microsoft.com/office/powerpoint/2010/main" val="3358544118"/>
              </p:ext>
            </p:extLst>
          </p:nvPr>
        </p:nvGraphicFramePr>
        <p:xfrm>
          <a:off x="840220" y="1439008"/>
          <a:ext cx="10480548" cy="4402836"/>
        </p:xfrm>
        <a:graphic>
          <a:graphicData uri="http://schemas.openxmlformats.org/drawingml/2006/table">
            <a:tbl>
              <a:tblPr firstRow="1" bandRow="1">
                <a:tableStyleId>{5C22544A-7EE6-4342-B048-85BDC9FD1C3A}</a:tableStyleId>
              </a:tblPr>
              <a:tblGrid>
                <a:gridCol w="2850983">
                  <a:extLst>
                    <a:ext uri="{9D8B030D-6E8A-4147-A177-3AD203B41FA5}">
                      <a16:colId xmlns:a16="http://schemas.microsoft.com/office/drawing/2014/main" val="1004487434"/>
                    </a:ext>
                  </a:extLst>
                </a:gridCol>
                <a:gridCol w="7629565">
                  <a:extLst>
                    <a:ext uri="{9D8B030D-6E8A-4147-A177-3AD203B41FA5}">
                      <a16:colId xmlns:a16="http://schemas.microsoft.com/office/drawing/2014/main" val="2038306819"/>
                    </a:ext>
                  </a:extLst>
                </a:gridCol>
              </a:tblGrid>
              <a:tr h="733806">
                <a:tc>
                  <a:txBody>
                    <a:bodyPr/>
                    <a:lstStyle/>
                    <a:p>
                      <a:r>
                        <a:rPr lang="en-US" b="1" i="0" dirty="0">
                          <a:solidFill>
                            <a:schemeClr val="tx1"/>
                          </a:solidFill>
                          <a:latin typeface="Klavika Regular" panose="020B0506040000020004" pitchFamily="34" charset="0"/>
                        </a:rPr>
                        <a:t>Version</a:t>
                      </a:r>
                    </a:p>
                  </a:txBody>
                  <a:tcPr marL="189272" marR="189272"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b="0" i="0" dirty="0">
                          <a:solidFill>
                            <a:schemeClr val="tx1"/>
                          </a:solidFill>
                          <a:latin typeface="Klavika Regular" panose="020B0506040000020004" pitchFamily="34" charset="0"/>
                        </a:rPr>
                        <a:t>DSC 1.1, DSC 1.2a</a:t>
                      </a:r>
                    </a:p>
                  </a:txBody>
                  <a:tcPr marL="189272" marR="189272"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3059680"/>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Video Timing</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480p60Hz – 8K60Hz (total throughput </a:t>
                      </a:r>
                      <a:r>
                        <a:rPr lang="en-US" b="0" i="0" dirty="0" err="1">
                          <a:solidFill>
                            <a:schemeClr val="tx1"/>
                          </a:solidFill>
                          <a:latin typeface="Klavika Regular" panose="020B0506040000020004" pitchFamily="34" charset="0"/>
                        </a:rPr>
                        <a:t>upto</a:t>
                      </a:r>
                      <a:r>
                        <a:rPr lang="en-US" b="0" i="0" dirty="0">
                          <a:solidFill>
                            <a:schemeClr val="tx1"/>
                          </a:solidFill>
                          <a:latin typeface="Klavika Regular" panose="020B0506040000020004" pitchFamily="34" charset="0"/>
                        </a:rPr>
                        <a:t> 2376 MHz)</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2804102"/>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Link Rate &amp; Lane Count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RBR – HBR3, 1 – 4 Lanes (DSC can be enabled in any link settings)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6550854"/>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Target BPP</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8 </a:t>
                      </a:r>
                      <a:r>
                        <a:rPr lang="en-US" b="0" i="0" dirty="0" err="1">
                          <a:solidFill>
                            <a:schemeClr val="tx1"/>
                          </a:solidFill>
                          <a:latin typeface="Klavika Regular" panose="020B0506040000020004" pitchFamily="34" charset="0"/>
                        </a:rPr>
                        <a:t>bpp</a:t>
                      </a:r>
                      <a:r>
                        <a:rPr lang="en-US" b="0" i="0" dirty="0">
                          <a:solidFill>
                            <a:schemeClr val="tx1"/>
                          </a:solidFill>
                          <a:latin typeface="Klavika Regular" panose="020B0506040000020004" pitchFamily="34" charset="0"/>
                        </a:rPr>
                        <a:t> – 24 </a:t>
                      </a:r>
                      <a:r>
                        <a:rPr lang="en-US" b="0" i="0" dirty="0" err="1">
                          <a:solidFill>
                            <a:schemeClr val="tx1"/>
                          </a:solidFill>
                          <a:latin typeface="Klavika Regular" panose="020B0506040000020004" pitchFamily="34" charset="0"/>
                        </a:rPr>
                        <a:t>bpp</a:t>
                      </a:r>
                      <a:r>
                        <a:rPr lang="en-US" b="0" i="0" dirty="0">
                          <a:solidFill>
                            <a:schemeClr val="tx1"/>
                          </a:solidFill>
                          <a:latin typeface="Klavika Regular" panose="020B0506040000020004" pitchFamily="34" charset="0"/>
                        </a:rPr>
                        <a:t> (but limited to 8-16 </a:t>
                      </a:r>
                      <a:r>
                        <a:rPr lang="en-US" b="0" i="0" dirty="0" err="1">
                          <a:solidFill>
                            <a:schemeClr val="tx1"/>
                          </a:solidFill>
                          <a:latin typeface="Klavika Regular" panose="020B0506040000020004" pitchFamily="34" charset="0"/>
                        </a:rPr>
                        <a:t>bpp</a:t>
                      </a:r>
                      <a:r>
                        <a:rPr lang="en-US" b="0" i="0" dirty="0">
                          <a:solidFill>
                            <a:schemeClr val="tx1"/>
                          </a:solidFill>
                          <a:latin typeface="Klavika Regular" panose="020B0506040000020004" pitchFamily="34" charset="0"/>
                        </a:rPr>
                        <a:t> in current driver)</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2152631"/>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Minimum </a:t>
                      </a:r>
                      <a:r>
                        <a:rPr lang="en-US" b="1" i="0" dirty="0" err="1">
                          <a:solidFill>
                            <a:schemeClr val="tx1"/>
                          </a:solidFill>
                          <a:latin typeface="Klavika Regular" panose="020B0506040000020004" pitchFamily="34" charset="0"/>
                        </a:rPr>
                        <a:t>Bpp</a:t>
                      </a:r>
                      <a:r>
                        <a:rPr lang="en-US" b="1" i="0" dirty="0">
                          <a:solidFill>
                            <a:schemeClr val="tx1"/>
                          </a:solidFill>
                          <a:latin typeface="Klavika Regular" panose="020B0506040000020004" pitchFamily="34" charset="0"/>
                        </a:rPr>
                        <a:t> Step</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1/16 bits incremental step</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49301"/>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Slice Count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1 – 8 Horizontal Slices, Arbitrary Vertical Slices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6870114"/>
                  </a:ext>
                </a:extLst>
              </a:tr>
            </a:tbl>
          </a:graphicData>
        </a:graphic>
      </p:graphicFrame>
    </p:spTree>
    <p:extLst>
      <p:ext uri="{BB962C8B-B14F-4D97-AF65-F5344CB8AC3E}">
        <p14:creationId xmlns:p14="http://schemas.microsoft.com/office/powerpoint/2010/main" val="3414329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HARDWARE CAPABILITY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11</a:t>
            </a:fld>
            <a:endParaRPr lang="en-US" dirty="0"/>
          </a:p>
        </p:txBody>
      </p:sp>
      <p:graphicFrame>
        <p:nvGraphicFramePr>
          <p:cNvPr id="13" name="Table Placeholder 6">
            <a:extLst>
              <a:ext uri="{FF2B5EF4-FFF2-40B4-BE49-F238E27FC236}">
                <a16:creationId xmlns:a16="http://schemas.microsoft.com/office/drawing/2014/main" id="{22791F29-9386-44FB-9B90-C5BB4F7CE455}"/>
              </a:ext>
            </a:extLst>
          </p:cNvPr>
          <p:cNvGraphicFramePr>
            <a:graphicFrameLocks/>
          </p:cNvGraphicFramePr>
          <p:nvPr>
            <p:extLst>
              <p:ext uri="{D42A27DB-BD31-4B8C-83A1-F6EECF244321}">
                <p14:modId xmlns:p14="http://schemas.microsoft.com/office/powerpoint/2010/main" val="4227445746"/>
              </p:ext>
            </p:extLst>
          </p:nvPr>
        </p:nvGraphicFramePr>
        <p:xfrm>
          <a:off x="837438" y="1767460"/>
          <a:ext cx="10517124" cy="2935224"/>
        </p:xfrm>
        <a:graphic>
          <a:graphicData uri="http://schemas.openxmlformats.org/drawingml/2006/table">
            <a:tbl>
              <a:tblPr firstRow="1" bandRow="1">
                <a:tableStyleId>{5C22544A-7EE6-4342-B048-85BDC9FD1C3A}</a:tableStyleId>
              </a:tblPr>
              <a:tblGrid>
                <a:gridCol w="2893928">
                  <a:extLst>
                    <a:ext uri="{9D8B030D-6E8A-4147-A177-3AD203B41FA5}">
                      <a16:colId xmlns:a16="http://schemas.microsoft.com/office/drawing/2014/main" val="4120258422"/>
                    </a:ext>
                  </a:extLst>
                </a:gridCol>
                <a:gridCol w="7623196">
                  <a:extLst>
                    <a:ext uri="{9D8B030D-6E8A-4147-A177-3AD203B41FA5}">
                      <a16:colId xmlns:a16="http://schemas.microsoft.com/office/drawing/2014/main" val="2835647999"/>
                    </a:ext>
                  </a:extLst>
                </a:gridCol>
              </a:tblGrid>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Slice Limitation</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Max slice width is 5184 pixels, Min slice height is 8 lines, Max slice throughput is 1188 MHz</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6794484"/>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Line Buffer Bit Depth</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8 - 13 bits</a:t>
                      </a:r>
                      <a:endParaRPr lang="en-US" b="0" i="0" dirty="0">
                        <a:solidFill>
                          <a:schemeClr val="tx1"/>
                        </a:solidFill>
                        <a:latin typeface="Klavika Regular" panose="020B0506040000020004" pitchFamily="34" charset="0"/>
                      </a:endParaRP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73171437"/>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DSC Encoding Format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RGB, </a:t>
                      </a:r>
                      <a:r>
                        <a:rPr lang="en-US" b="0" i="0" dirty="0" err="1">
                          <a:solidFill>
                            <a:schemeClr val="tx1"/>
                          </a:solidFill>
                          <a:latin typeface="Klavika Regular" panose="020B0506040000020004" pitchFamily="34" charset="0"/>
                        </a:rPr>
                        <a:t>YCbCr</a:t>
                      </a:r>
                      <a:r>
                        <a:rPr lang="en-US" b="0" i="0" dirty="0">
                          <a:solidFill>
                            <a:schemeClr val="tx1"/>
                          </a:solidFill>
                          <a:latin typeface="Klavika Regular" panose="020B0506040000020004" pitchFamily="34" charset="0"/>
                        </a:rPr>
                        <a:t> 4:4:4, </a:t>
                      </a:r>
                      <a:r>
                        <a:rPr lang="en-US" b="0" i="0" dirty="0" err="1">
                          <a:solidFill>
                            <a:schemeClr val="tx1"/>
                          </a:solidFill>
                          <a:latin typeface="Klavika Regular" panose="020B0506040000020004" pitchFamily="34" charset="0"/>
                        </a:rPr>
                        <a:t>YCbCr</a:t>
                      </a:r>
                      <a:r>
                        <a:rPr lang="en-US" b="0" i="0" dirty="0">
                          <a:solidFill>
                            <a:schemeClr val="tx1"/>
                          </a:solidFill>
                          <a:latin typeface="Klavika Regular" panose="020B0506040000020004" pitchFamily="34" charset="0"/>
                        </a:rPr>
                        <a:t> 4:2:2 Native, </a:t>
                      </a:r>
                      <a:r>
                        <a:rPr lang="en-US" b="0" i="0" dirty="0" err="1">
                          <a:solidFill>
                            <a:schemeClr val="tx1"/>
                          </a:solidFill>
                          <a:latin typeface="Klavika Regular" panose="020B0506040000020004" pitchFamily="34" charset="0"/>
                        </a:rPr>
                        <a:t>YCbCr</a:t>
                      </a:r>
                      <a:r>
                        <a:rPr lang="en-US" b="0" i="0" dirty="0">
                          <a:solidFill>
                            <a:schemeClr val="tx1"/>
                          </a:solidFill>
                          <a:latin typeface="Klavika Regular" panose="020B0506040000020004" pitchFamily="34" charset="0"/>
                        </a:rPr>
                        <a:t> 4:2:2 Simple, </a:t>
                      </a:r>
                      <a:r>
                        <a:rPr lang="en-US" b="0" i="0" dirty="0" err="1">
                          <a:solidFill>
                            <a:schemeClr val="tx1"/>
                          </a:solidFill>
                          <a:latin typeface="Klavika Regular" panose="020B0506040000020004" pitchFamily="34" charset="0"/>
                        </a:rPr>
                        <a:t>YCbCr</a:t>
                      </a:r>
                      <a:r>
                        <a:rPr lang="en-US" b="0" i="0" dirty="0">
                          <a:solidFill>
                            <a:schemeClr val="tx1"/>
                          </a:solidFill>
                          <a:latin typeface="Klavika Regular" panose="020B0506040000020004" pitchFamily="34" charset="0"/>
                        </a:rPr>
                        <a:t> 4:2:0 Native</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6191730"/>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Source Color Depth</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8 </a:t>
                      </a:r>
                      <a:r>
                        <a:rPr lang="en-US" b="0" i="0" dirty="0" err="1">
                          <a:solidFill>
                            <a:schemeClr val="tx1"/>
                          </a:solidFill>
                          <a:latin typeface="Klavika Regular" panose="020B0506040000020004" pitchFamily="34" charset="0"/>
                        </a:rPr>
                        <a:t>bpc</a:t>
                      </a:r>
                      <a:r>
                        <a:rPr lang="en-US" b="0" i="0" dirty="0">
                          <a:solidFill>
                            <a:schemeClr val="tx1"/>
                          </a:solidFill>
                          <a:latin typeface="Klavika Regular" panose="020B0506040000020004" pitchFamily="34" charset="0"/>
                        </a:rPr>
                        <a:t>, 10 </a:t>
                      </a:r>
                      <a:r>
                        <a:rPr lang="en-US" b="0" i="0" dirty="0" err="1">
                          <a:solidFill>
                            <a:schemeClr val="tx1"/>
                          </a:solidFill>
                          <a:latin typeface="Klavika Regular" panose="020B0506040000020004" pitchFamily="34" charset="0"/>
                        </a:rPr>
                        <a:t>bpc</a:t>
                      </a:r>
                      <a:r>
                        <a:rPr lang="en-US" b="0" i="0" dirty="0">
                          <a:solidFill>
                            <a:schemeClr val="tx1"/>
                          </a:solidFill>
                          <a:latin typeface="Klavika Regular" panose="020B0506040000020004" pitchFamily="34" charset="0"/>
                        </a:rPr>
                        <a:t>, 12 </a:t>
                      </a:r>
                      <a:r>
                        <a:rPr lang="en-US" b="0" i="0" dirty="0" err="1">
                          <a:solidFill>
                            <a:schemeClr val="tx1"/>
                          </a:solidFill>
                          <a:latin typeface="Klavika Regular" panose="020B0506040000020004" pitchFamily="34" charset="0"/>
                        </a:rPr>
                        <a:t>bpc</a:t>
                      </a:r>
                      <a:endParaRPr lang="en-US" b="0" i="0" dirty="0">
                        <a:solidFill>
                          <a:schemeClr val="tx1"/>
                        </a:solidFill>
                        <a:latin typeface="Klavika Regular" panose="020B0506040000020004" pitchFamily="34" charset="0"/>
                      </a:endParaRP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7233498"/>
                  </a:ext>
                </a:extLst>
              </a:tr>
            </a:tbl>
          </a:graphicData>
        </a:graphic>
      </p:graphicFrame>
    </p:spTree>
    <p:extLst>
      <p:ext uri="{BB962C8B-B14F-4D97-AF65-F5344CB8AC3E}">
        <p14:creationId xmlns:p14="http://schemas.microsoft.com/office/powerpoint/2010/main" val="335699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RX DP DSC CAPABILITY VALIDATION</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12</a:t>
            </a:fld>
            <a:endParaRPr lang="en-US" dirty="0"/>
          </a:p>
        </p:txBody>
      </p:sp>
    </p:spTree>
    <p:extLst>
      <p:ext uri="{BB962C8B-B14F-4D97-AF65-F5344CB8AC3E}">
        <p14:creationId xmlns:p14="http://schemas.microsoft.com/office/powerpoint/2010/main" val="2111683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Rx DSC Capability Validation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13</a:t>
            </a:fld>
            <a:endParaRPr lang="en-US" dirty="0"/>
          </a:p>
        </p:txBody>
      </p:sp>
      <p:sp>
        <p:nvSpPr>
          <p:cNvPr id="11" name="TextBox 10">
            <a:extLst>
              <a:ext uri="{FF2B5EF4-FFF2-40B4-BE49-F238E27FC236}">
                <a16:creationId xmlns:a16="http://schemas.microsoft.com/office/drawing/2014/main" id="{61A6AC8E-87CA-4860-B5AE-4544C03E2871}"/>
              </a:ext>
            </a:extLst>
          </p:cNvPr>
          <p:cNvSpPr txBox="1"/>
          <p:nvPr/>
        </p:nvSpPr>
        <p:spPr>
          <a:xfrm>
            <a:off x="409204" y="1626918"/>
            <a:ext cx="5385955" cy="4619854"/>
          </a:xfrm>
          <a:prstGeom prst="rect">
            <a:avLst/>
          </a:prstGeom>
          <a:noFill/>
        </p:spPr>
        <p:txBody>
          <a:bodyPr wrap="square" rtlCol="0">
            <a:spAutoFit/>
          </a:bodyPr>
          <a:lstStyle/>
          <a:p>
            <a:pPr algn="l">
              <a:lnSpc>
                <a:spcPct val="150000"/>
              </a:lnSpc>
            </a:pPr>
            <a:r>
              <a:rPr lang="en-US" sz="1600" b="1" dirty="0">
                <a:latin typeface="Klavika" panose="020B0506040000020004" pitchFamily="34" charset="0"/>
              </a:rPr>
              <a:t>DSC Capabilities (</a:t>
            </a:r>
            <a:r>
              <a:rPr lang="en-US" sz="1600" b="1" dirty="0" err="1">
                <a:latin typeface="Klavika" panose="020B0506040000020004" pitchFamily="34" charset="0"/>
              </a:rPr>
              <a:t>dpcd</a:t>
            </a:r>
            <a:r>
              <a:rPr lang="en-US" sz="1600" b="1" dirty="0">
                <a:latin typeface="Klavika" panose="020B0506040000020004" pitchFamily="34" charset="0"/>
              </a:rPr>
              <a:t> 0x60) will be used:</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DSC SUPPORT</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DSC ALGORITHM REVISION</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DSC RC BUFFER BLOCK SIZE</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DSC SLICE CAPABILITIES 1</a:t>
            </a:r>
          </a:p>
          <a:p>
            <a:pPr marL="285750" indent="-285750">
              <a:lnSpc>
                <a:spcPct val="150000"/>
              </a:lnSpc>
              <a:buFont typeface="Wingdings" panose="05000000000000000000" pitchFamily="2" charset="2"/>
              <a:buChar char="§"/>
            </a:pPr>
            <a:r>
              <a:rPr lang="en-US" sz="1600" dirty="0">
                <a:latin typeface="Klavika" panose="020B0506040000020004" pitchFamily="34" charset="0"/>
              </a:rPr>
              <a:t>DSC LINE BUFFER BIT DEPTH</a:t>
            </a:r>
          </a:p>
          <a:p>
            <a:pPr marL="285750" indent="-285750">
              <a:lnSpc>
                <a:spcPct val="150000"/>
              </a:lnSpc>
              <a:buFont typeface="Wingdings" panose="05000000000000000000" pitchFamily="2" charset="2"/>
              <a:buChar char="§"/>
            </a:pPr>
            <a:r>
              <a:rPr lang="en-US" sz="1600" dirty="0">
                <a:latin typeface="Klavika" panose="020B0506040000020004" pitchFamily="34" charset="0"/>
              </a:rPr>
              <a:t>DSC BLOCK PREDICTION SUPPORT</a:t>
            </a:r>
          </a:p>
          <a:p>
            <a:pPr marL="285750" indent="-285750">
              <a:lnSpc>
                <a:spcPct val="150000"/>
              </a:lnSpc>
              <a:buFont typeface="Wingdings" panose="05000000000000000000" pitchFamily="2" charset="2"/>
              <a:buChar char="§"/>
            </a:pPr>
            <a:r>
              <a:rPr lang="en-US" sz="1600" dirty="0">
                <a:latin typeface="Klavika" panose="020B0506040000020004" pitchFamily="34" charset="0"/>
              </a:rPr>
              <a:t>DSC DECODER COLOR FORMAT CAPABILITIES</a:t>
            </a:r>
          </a:p>
          <a:p>
            <a:pPr marL="285750" indent="-285750">
              <a:lnSpc>
                <a:spcPct val="150000"/>
              </a:lnSpc>
              <a:buFont typeface="Wingdings" panose="05000000000000000000" pitchFamily="2" charset="2"/>
              <a:buChar char="§"/>
            </a:pPr>
            <a:r>
              <a:rPr lang="en-US" sz="1600" dirty="0">
                <a:latin typeface="Klavika" panose="020B0506040000020004" pitchFamily="34" charset="0"/>
              </a:rPr>
              <a:t>DSC DECODER COLOR DEPTH CAPABILITIES</a:t>
            </a:r>
          </a:p>
          <a:p>
            <a:pPr marL="285750" indent="-285750">
              <a:lnSpc>
                <a:spcPct val="150000"/>
              </a:lnSpc>
              <a:buFont typeface="Wingdings" panose="05000000000000000000" pitchFamily="2" charset="2"/>
              <a:buChar char="§"/>
            </a:pPr>
            <a:r>
              <a:rPr lang="en-US" sz="1600" dirty="0">
                <a:latin typeface="Klavika" panose="020B0506040000020004" pitchFamily="34" charset="0"/>
              </a:rPr>
              <a:t>Peak DSC Throughput (both Mode 0 and Mode 1)</a:t>
            </a:r>
          </a:p>
          <a:p>
            <a:pPr marL="285750" indent="-285750">
              <a:lnSpc>
                <a:spcPct val="150000"/>
              </a:lnSpc>
              <a:buFont typeface="Wingdings" panose="05000000000000000000" pitchFamily="2" charset="2"/>
              <a:buChar char="§"/>
            </a:pPr>
            <a:r>
              <a:rPr lang="en-US" sz="1600" dirty="0">
                <a:latin typeface="Klavika" panose="020B0506040000020004" pitchFamily="34" charset="0"/>
              </a:rPr>
              <a:t>DSC Max Slice Width</a:t>
            </a:r>
          </a:p>
          <a:p>
            <a:pPr marL="285750" indent="-285750">
              <a:lnSpc>
                <a:spcPct val="150000"/>
              </a:lnSpc>
              <a:buFont typeface="Wingdings" panose="05000000000000000000" pitchFamily="2" charset="2"/>
              <a:buChar char="§"/>
            </a:pPr>
            <a:r>
              <a:rPr lang="en-US" sz="1600" dirty="0">
                <a:latin typeface="Klavika" panose="020B0506040000020004" pitchFamily="34" charset="0"/>
              </a:rPr>
              <a:t>BITS_PER_PIXEL_INCREMENT</a:t>
            </a:r>
          </a:p>
        </p:txBody>
      </p:sp>
      <p:sp>
        <p:nvSpPr>
          <p:cNvPr id="12" name="TextBox 11">
            <a:extLst>
              <a:ext uri="{FF2B5EF4-FFF2-40B4-BE49-F238E27FC236}">
                <a16:creationId xmlns:a16="http://schemas.microsoft.com/office/drawing/2014/main" id="{E023A07F-DC82-4BF5-ACC6-EFBB03667AB5}"/>
              </a:ext>
            </a:extLst>
          </p:cNvPr>
          <p:cNvSpPr txBox="1"/>
          <p:nvPr/>
        </p:nvSpPr>
        <p:spPr>
          <a:xfrm>
            <a:off x="6270171" y="1640887"/>
            <a:ext cx="4880759" cy="2680862"/>
          </a:xfrm>
          <a:prstGeom prst="rect">
            <a:avLst/>
          </a:prstGeom>
          <a:noFill/>
        </p:spPr>
        <p:txBody>
          <a:bodyPr wrap="square" rtlCol="0">
            <a:spAutoFit/>
          </a:bodyPr>
          <a:lstStyle/>
          <a:p>
            <a:pPr algn="l">
              <a:lnSpc>
                <a:spcPct val="150000"/>
              </a:lnSpc>
            </a:pPr>
            <a:r>
              <a:rPr lang="en-US" sz="1600" b="1" dirty="0">
                <a:latin typeface="Klavika" panose="020B0506040000020004" pitchFamily="34" charset="0"/>
              </a:rPr>
              <a:t>Other Capabilities will be checked:</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FEC_CAPABILITY</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DPCD_REV </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BRANCH OVERALL THROUGHPUT0</a:t>
            </a:r>
          </a:p>
          <a:p>
            <a:pPr marL="285750" indent="-285750">
              <a:lnSpc>
                <a:spcPct val="150000"/>
              </a:lnSpc>
              <a:buFont typeface="Wingdings" panose="05000000000000000000" pitchFamily="2" charset="2"/>
              <a:buChar char="§"/>
            </a:pPr>
            <a:r>
              <a:rPr lang="en-US" sz="1600" dirty="0">
                <a:latin typeface="Klavika" panose="020B0506040000020004" pitchFamily="34" charset="0"/>
              </a:rPr>
              <a:t>BRANCH OVERALL THROUGHPUT1</a:t>
            </a:r>
          </a:p>
          <a:p>
            <a:pPr marL="285750" indent="-285750">
              <a:lnSpc>
                <a:spcPct val="150000"/>
              </a:lnSpc>
              <a:buFont typeface="Wingdings" panose="05000000000000000000" pitchFamily="2" charset="2"/>
              <a:buChar char="§"/>
            </a:pPr>
            <a:r>
              <a:rPr lang="en-US" sz="1600" dirty="0">
                <a:latin typeface="Klavika" panose="020B0506040000020004" pitchFamily="34" charset="0"/>
              </a:rPr>
              <a:t>BRANCH MAX LINKE WIDTH</a:t>
            </a:r>
          </a:p>
          <a:p>
            <a:pPr marL="285750" indent="-285750" algn="l">
              <a:lnSpc>
                <a:spcPct val="150000"/>
              </a:lnSpc>
              <a:buFont typeface="Arial" panose="020B0604020202020204" pitchFamily="34" charset="0"/>
              <a:buChar char="•"/>
            </a:pPr>
            <a:endParaRPr lang="en-US" sz="1600" dirty="0">
              <a:latin typeface="Klavika" panose="020B0506040000020004" pitchFamily="34" charset="0"/>
            </a:endParaRPr>
          </a:p>
        </p:txBody>
      </p:sp>
      <p:sp>
        <p:nvSpPr>
          <p:cNvPr id="13" name="TextBox 12">
            <a:extLst>
              <a:ext uri="{FF2B5EF4-FFF2-40B4-BE49-F238E27FC236}">
                <a16:creationId xmlns:a16="http://schemas.microsoft.com/office/drawing/2014/main" id="{D6EFBC6D-9FE3-486D-A488-53678FAF5403}"/>
              </a:ext>
            </a:extLst>
          </p:cNvPr>
          <p:cNvSpPr txBox="1"/>
          <p:nvPr/>
        </p:nvSpPr>
        <p:spPr>
          <a:xfrm>
            <a:off x="409204" y="1081550"/>
            <a:ext cx="5701497" cy="369332"/>
          </a:xfrm>
          <a:prstGeom prst="rect">
            <a:avLst/>
          </a:prstGeom>
          <a:noFill/>
        </p:spPr>
        <p:txBody>
          <a:bodyPr wrap="none" rtlCol="0" anchor="t">
            <a:spAutoFit/>
          </a:bodyPr>
          <a:lstStyle/>
          <a:p>
            <a:pPr algn="l"/>
            <a:r>
              <a:rPr lang="en-US" dirty="0">
                <a:solidFill>
                  <a:srgbClr val="FF0000"/>
                </a:solidFill>
                <a:latin typeface="Klavika"/>
              </a:rPr>
              <a:t>It is required for RXs to populate correct values accordingly</a:t>
            </a:r>
          </a:p>
        </p:txBody>
      </p:sp>
    </p:spTree>
    <p:extLst>
      <p:ext uri="{BB962C8B-B14F-4D97-AF65-F5344CB8AC3E}">
        <p14:creationId xmlns:p14="http://schemas.microsoft.com/office/powerpoint/2010/main" val="87858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SST DSC POLICIES</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14</a:t>
            </a:fld>
            <a:endParaRPr lang="en-US" dirty="0"/>
          </a:p>
        </p:txBody>
      </p:sp>
      <p:sp>
        <p:nvSpPr>
          <p:cNvPr id="5" name="Text Placeholder 4">
            <a:extLst>
              <a:ext uri="{FF2B5EF4-FFF2-40B4-BE49-F238E27FC236}">
                <a16:creationId xmlns:a16="http://schemas.microsoft.com/office/drawing/2014/main" id="{06C2AFE4-3762-5344-98F7-D5A557D30D00}"/>
              </a:ext>
            </a:extLst>
          </p:cNvPr>
          <p:cNvSpPr>
            <a:spLocks noGrp="1"/>
          </p:cNvSpPr>
          <p:nvPr>
            <p:ph type="body" sz="quarter" idx="12"/>
          </p:nvPr>
        </p:nvSpPr>
        <p:spPr/>
        <p:txBody>
          <a:bodyPr/>
          <a:lstStyle/>
          <a:p>
            <a:r>
              <a:rPr lang="en-US" dirty="0"/>
              <a:t>FEC, TARGET BPP, SLICE, PIXEL FORMAT, COLOR DEPTH, BLOCK PREDICTION\LINE BUFFER DEPTH POLICIES</a:t>
            </a:r>
          </a:p>
        </p:txBody>
      </p:sp>
    </p:spTree>
    <p:extLst>
      <p:ext uri="{BB962C8B-B14F-4D97-AF65-F5344CB8AC3E}">
        <p14:creationId xmlns:p14="http://schemas.microsoft.com/office/powerpoint/2010/main" val="49055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0049-FA45-459D-BB66-58CFD984D2F0}"/>
              </a:ext>
            </a:extLst>
          </p:cNvPr>
          <p:cNvSpPr>
            <a:spLocks noGrp="1"/>
          </p:cNvSpPr>
          <p:nvPr>
            <p:ph type="title"/>
          </p:nvPr>
        </p:nvSpPr>
        <p:spPr/>
        <p:txBody>
          <a:bodyPr>
            <a:normAutofit fontScale="90000"/>
          </a:bodyPr>
          <a:lstStyle/>
          <a:p>
            <a:r>
              <a:rPr lang="en-US" dirty="0"/>
              <a:t>FEC Policy</a:t>
            </a:r>
          </a:p>
        </p:txBody>
      </p:sp>
      <p:sp>
        <p:nvSpPr>
          <p:cNvPr id="3" name="Footer Placeholder 2">
            <a:extLst>
              <a:ext uri="{FF2B5EF4-FFF2-40B4-BE49-F238E27FC236}">
                <a16:creationId xmlns:a16="http://schemas.microsoft.com/office/drawing/2014/main" id="{A8E1EFDD-05CE-4077-B646-2E7BAE76F150}"/>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6269656F-8B0F-4506-B5B2-B3479AF2A89E}"/>
              </a:ext>
            </a:extLst>
          </p:cNvPr>
          <p:cNvSpPr>
            <a:spLocks noGrp="1"/>
          </p:cNvSpPr>
          <p:nvPr>
            <p:ph type="sldNum" sz="quarter" idx="11"/>
          </p:nvPr>
        </p:nvSpPr>
        <p:spPr/>
        <p:txBody>
          <a:bodyPr/>
          <a:lstStyle/>
          <a:p>
            <a:fld id="{9BC932D5-48D2-3F48-87E1-D925B9343798}" type="slidenum">
              <a:rPr lang="en-US" smtClean="0"/>
              <a:pPr/>
              <a:t>15</a:t>
            </a:fld>
            <a:endParaRPr lang="en-US" dirty="0"/>
          </a:p>
        </p:txBody>
      </p:sp>
      <p:sp>
        <p:nvSpPr>
          <p:cNvPr id="8" name="TextBox 7">
            <a:extLst>
              <a:ext uri="{FF2B5EF4-FFF2-40B4-BE49-F238E27FC236}">
                <a16:creationId xmlns:a16="http://schemas.microsoft.com/office/drawing/2014/main" id="{63338F4F-C85B-409A-9BDE-09E967CB42B0}"/>
              </a:ext>
            </a:extLst>
          </p:cNvPr>
          <p:cNvSpPr txBox="1"/>
          <p:nvPr/>
        </p:nvSpPr>
        <p:spPr>
          <a:xfrm>
            <a:off x="478172" y="914400"/>
            <a:ext cx="5402367" cy="5078313"/>
          </a:xfrm>
          <a:prstGeom prst="rect">
            <a:avLst/>
          </a:prstGeom>
          <a:noFill/>
        </p:spPr>
        <p:txBody>
          <a:bodyPr wrap="square" rtlCol="0">
            <a:spAutoFit/>
          </a:bodyPr>
          <a:lstStyle/>
          <a:p>
            <a:pPr marL="285750" indent="-285750" algn="l">
              <a:lnSpc>
                <a:spcPct val="200000"/>
              </a:lnSpc>
              <a:buFont typeface="Wingdings" panose="05000000000000000000" pitchFamily="2" charset="2"/>
              <a:buChar char="§"/>
            </a:pPr>
            <a:r>
              <a:rPr lang="en-US" dirty="0">
                <a:solidFill>
                  <a:srgbClr val="FF0000"/>
                </a:solidFill>
                <a:latin typeface="Klavika Regular" panose="020B0506040000020004" pitchFamily="34" charset="0"/>
              </a:rPr>
              <a:t>FEC will always be enabled </a:t>
            </a:r>
            <a:r>
              <a:rPr lang="en-US" dirty="0">
                <a:latin typeface="Klavika Regular" panose="020B0506040000020004" pitchFamily="34" charset="0"/>
              </a:rPr>
              <a:t>on FEC supported RXs for all timings (even for 480p or 2160p@120Hz detail in next slide)</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FEC_READY is sent before set mode link training</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FEC is enabled after set mode link training (starting from the first video frame)</a:t>
            </a:r>
          </a:p>
          <a:p>
            <a:pPr marL="285750" indent="-285750" algn="l">
              <a:lnSpc>
                <a:spcPct val="200000"/>
              </a:lnSpc>
              <a:buFont typeface="Wingdings" panose="05000000000000000000" pitchFamily="2" charset="2"/>
              <a:buChar char="§"/>
            </a:pPr>
            <a:r>
              <a:rPr lang="en-US" dirty="0">
                <a:solidFill>
                  <a:srgbClr val="FF0000"/>
                </a:solidFill>
                <a:latin typeface="Klavika Regular" panose="020B0506040000020004" pitchFamily="34" charset="0"/>
              </a:rPr>
              <a:t>DSC can only be allowed if FEC is supported</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When FEC is supported by a RX, </a:t>
            </a:r>
            <a:r>
              <a:rPr lang="en-US" dirty="0">
                <a:solidFill>
                  <a:srgbClr val="FF0000"/>
                </a:solidFill>
                <a:latin typeface="Klavika Regular" panose="020B0506040000020004" pitchFamily="34" charset="0"/>
              </a:rPr>
              <a:t>3% of FEC bandwidth overhead will be deducted</a:t>
            </a:r>
            <a:r>
              <a:rPr lang="en-US" dirty="0">
                <a:latin typeface="Klavika Regular" panose="020B0506040000020004" pitchFamily="34" charset="0"/>
              </a:rPr>
              <a:t> from effective link bandwidth. </a:t>
            </a:r>
            <a:endParaRPr lang="en-US" dirty="0">
              <a:latin typeface="Klavika" panose="020B05060400000200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AFE4C48-474C-4602-8C6E-77109563D81F}"/>
                  </a:ext>
                </a:extLst>
              </p:cNvPr>
              <p:cNvSpPr txBox="1"/>
              <p:nvPr/>
            </p:nvSpPr>
            <p:spPr>
              <a:xfrm>
                <a:off x="6311462" y="1151797"/>
                <a:ext cx="5588876" cy="2884572"/>
              </a:xfrm>
              <a:prstGeom prst="rect">
                <a:avLst/>
              </a:prstGeom>
              <a:noFill/>
            </p:spPr>
            <p:txBody>
              <a:bodyPr wrap="square" rtlCol="0">
                <a:spAutoFit/>
              </a:bodyPr>
              <a:lstStyle/>
              <a:p>
                <a:pPr algn="l"/>
                <a:r>
                  <a:rPr lang="en-US" dirty="0">
                    <a:latin typeface="Klavika Regular" panose="020B0506040000020004" pitchFamily="34" charset="0"/>
                  </a:rPr>
                  <a:t>Effective Link Bandwidth (No FEC support):</a:t>
                </a: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14:m>
                  <m:oMathPara xmlns:m="http://schemas.openxmlformats.org/officeDocument/2006/math">
                    <m:oMathParaPr>
                      <m:jc m:val="left"/>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𝐿</m:t>
                          </m:r>
                          <m:r>
                            <a:rPr lang="en-US" sz="1600" i="1">
                              <a:latin typeface="Cambria Math" panose="02040503050406030204" pitchFamily="18" charset="0"/>
                            </a:rPr>
                            <m:t>𝑖𝑛𝑘</m:t>
                          </m:r>
                          <m:r>
                            <a:rPr lang="en-US" sz="1600" b="0" i="1" smtClean="0">
                              <a:latin typeface="Cambria Math" panose="02040503050406030204" pitchFamily="18" charset="0"/>
                            </a:rPr>
                            <m:t>𝐵</m:t>
                          </m:r>
                          <m:r>
                            <a:rPr lang="en-US" sz="1600" i="1">
                              <a:latin typeface="Cambria Math" panose="02040503050406030204" pitchFamily="18" charset="0"/>
                            </a:rPr>
                            <m:t>𝑤</m:t>
                          </m:r>
                        </m:e>
                        <m:sub>
                          <m:r>
                            <a:rPr lang="en-US" sz="1600" b="0" i="1" smtClean="0">
                              <a:latin typeface="Cambria Math" panose="02040503050406030204" pitchFamily="18" charset="0"/>
                            </a:rPr>
                            <m:t>𝑒𝑓𝑓𝑒𝑐𝑡𝑖𝑣𝑒</m:t>
                          </m:r>
                        </m:sub>
                      </m:sSub>
                      <m:r>
                        <a:rPr lang="en-US" sz="1600" b="0" i="1" smtClean="0">
                          <a:latin typeface="Cambria Math" panose="02040503050406030204" pitchFamily="18" charset="0"/>
                        </a:rPr>
                        <m:t>=</m:t>
                      </m:r>
                      <m:r>
                        <a:rPr lang="en-US" sz="1600" b="0" i="1" smtClean="0">
                          <a:latin typeface="Cambria Math" panose="02040503050406030204" pitchFamily="18" charset="0"/>
                        </a:rPr>
                        <m:t>𝐿𝑎𝑛𝑒𝐶𝑜𝑢𝑛𝑡</m:t>
                      </m:r>
                      <m:r>
                        <a:rPr lang="en-US" sz="1600" b="0" i="1" smtClean="0">
                          <a:latin typeface="Cambria Math" panose="02040503050406030204" pitchFamily="18" charset="0"/>
                        </a:rPr>
                        <m:t>∗</m:t>
                      </m:r>
                      <m:r>
                        <a:rPr lang="en-US" sz="1600" b="0" i="1" smtClean="0">
                          <a:latin typeface="Cambria Math" panose="02040503050406030204" pitchFamily="18" charset="0"/>
                        </a:rPr>
                        <m:t>𝐿𝑖𝑛𝑘𝑅𝑎𝑡𝑒</m:t>
                      </m:r>
                      <m:r>
                        <a:rPr lang="en-US" sz="1600" b="0" i="1" smtClean="0">
                          <a:latin typeface="Cambria Math" panose="02040503050406030204" pitchFamily="18" charset="0"/>
                        </a:rPr>
                        <m:t>∗(1−</m:t>
                      </m:r>
                      <m:r>
                        <a:rPr lang="en-US" sz="1600" b="0" i="1" smtClean="0">
                          <a:latin typeface="Cambria Math" panose="02040503050406030204" pitchFamily="18" charset="0"/>
                        </a:rPr>
                        <m:t>𝑂𝑣𝑒𝑟h𝑒𝑎</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𝑑</m:t>
                          </m:r>
                        </m:e>
                        <m:sub>
                          <m:r>
                            <a:rPr lang="en-US" sz="1600" b="0" i="1" smtClean="0">
                              <a:latin typeface="Cambria Math" panose="02040503050406030204" pitchFamily="18" charset="0"/>
                            </a:rPr>
                            <m:t>8</m:t>
                          </m:r>
                          <m:r>
                            <a:rPr lang="en-US" sz="1600" b="0" i="1" smtClean="0">
                              <a:latin typeface="Cambria Math" panose="02040503050406030204" pitchFamily="18" charset="0"/>
                            </a:rPr>
                            <m:t>𝑏</m:t>
                          </m:r>
                          <m:r>
                            <a:rPr lang="en-US" sz="1600" b="0" i="1" smtClean="0">
                              <a:latin typeface="Cambria Math" panose="02040503050406030204" pitchFamily="18" charset="0"/>
                            </a:rPr>
                            <m:t>10</m:t>
                          </m:r>
                          <m:r>
                            <a:rPr lang="en-US" sz="1600" b="0" i="1" smtClean="0">
                              <a:latin typeface="Cambria Math" panose="02040503050406030204" pitchFamily="18" charset="0"/>
                            </a:rPr>
                            <m:t>𝑏</m:t>
                          </m:r>
                        </m:sub>
                      </m:sSub>
                      <m:r>
                        <a:rPr lang="en-US" sz="1600" b="0" i="1" smtClean="0">
                          <a:latin typeface="Cambria Math" panose="02040503050406030204" pitchFamily="18" charset="0"/>
                        </a:rPr>
                        <m:t>)</m:t>
                      </m:r>
                    </m:oMath>
                  </m:oMathPara>
                </a14:m>
                <a:endParaRPr lang="en-US" sz="1600"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err="1">
                  <a:latin typeface="Klavika" panose="020B0506040000020004" pitchFamily="34" charset="0"/>
                </a:endParaRPr>
              </a:p>
            </p:txBody>
          </p:sp>
        </mc:Choice>
        <mc:Fallback xmlns="">
          <p:sp>
            <p:nvSpPr>
              <p:cNvPr id="9" name="TextBox 8">
                <a:extLst>
                  <a:ext uri="{FF2B5EF4-FFF2-40B4-BE49-F238E27FC236}">
                    <a16:creationId xmlns:a16="http://schemas.microsoft.com/office/drawing/2014/main" xmlns:a14="http://schemas.microsoft.com/office/drawing/2010/main" xmlns="" id="{3AFE4C48-474C-4602-8C6E-77109563D81F}"/>
                  </a:ext>
                </a:extLst>
              </p:cNvPr>
              <p:cNvSpPr txBox="1">
                <a:spLocks noRot="1" noChangeAspect="1" noMove="1" noResize="1" noEditPoints="1" noAdjustHandles="1" noChangeArrowheads="1" noChangeShapeType="1" noTextEdit="1"/>
              </p:cNvSpPr>
              <p:nvPr/>
            </p:nvSpPr>
            <p:spPr>
              <a:xfrm>
                <a:off x="6311462" y="1151797"/>
                <a:ext cx="5588876" cy="2884572"/>
              </a:xfrm>
              <a:prstGeom prst="rect">
                <a:avLst/>
              </a:prstGeom>
              <a:blipFill rotWithShape="0">
                <a:blip r:embed="rId2"/>
                <a:stretch>
                  <a:fillRect l="-872" t="-126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9E5E858-19AC-4C30-A560-AEDD61541E68}"/>
                  </a:ext>
                </a:extLst>
              </p:cNvPr>
              <p:cNvSpPr txBox="1"/>
              <p:nvPr/>
            </p:nvSpPr>
            <p:spPr>
              <a:xfrm>
                <a:off x="6311462" y="3859069"/>
                <a:ext cx="5588876" cy="2820516"/>
              </a:xfrm>
              <a:prstGeom prst="rect">
                <a:avLst/>
              </a:prstGeom>
              <a:noFill/>
            </p:spPr>
            <p:txBody>
              <a:bodyPr wrap="square" rtlCol="0">
                <a:spAutoFit/>
              </a:bodyPr>
              <a:lstStyle/>
              <a:p>
                <a:pPr algn="l"/>
                <a:r>
                  <a:rPr lang="en-US" dirty="0">
                    <a:latin typeface="Klavika Regular" panose="020B0506040000020004" pitchFamily="34" charset="0"/>
                  </a:rPr>
                  <a:t>Effective Link Bandwidth (FEC support):</a:t>
                </a: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14:m>
                  <m:oMathPara xmlns:m="http://schemas.openxmlformats.org/officeDocument/2006/math">
                    <m:oMathParaPr>
                      <m:jc m:val="left"/>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𝐿𝑖𝑛𝑘𝐵</m:t>
                          </m:r>
                          <m:r>
                            <a:rPr lang="en-US" sz="1600" i="1">
                              <a:latin typeface="Cambria Math" panose="02040503050406030204" pitchFamily="18" charset="0"/>
                            </a:rPr>
                            <m:t>𝑤</m:t>
                          </m:r>
                        </m:e>
                        <m:sub>
                          <m:r>
                            <a:rPr lang="en-US" sz="1600" b="0" i="1" smtClean="0">
                              <a:latin typeface="Cambria Math" panose="02040503050406030204" pitchFamily="18" charset="0"/>
                            </a:rPr>
                            <m:t>𝑒𝑓𝑓𝑒𝑐𝑡𝑖𝑣𝑒</m:t>
                          </m:r>
                        </m:sub>
                      </m:sSub>
                      <m:r>
                        <a:rPr lang="en-US" sz="1600" b="0" i="1" smtClean="0">
                          <a:latin typeface="Cambria Math" panose="02040503050406030204" pitchFamily="18" charset="0"/>
                        </a:rPr>
                        <m:t>=</m:t>
                      </m:r>
                      <m:r>
                        <a:rPr lang="en-US" sz="1600" b="0" i="1" smtClean="0">
                          <a:latin typeface="Cambria Math" panose="02040503050406030204" pitchFamily="18" charset="0"/>
                        </a:rPr>
                        <m:t>𝐿𝑎𝑛𝑒𝐶𝑜𝑢𝑛𝑡</m:t>
                      </m:r>
                      <m:r>
                        <a:rPr lang="en-US" sz="1600" b="0" i="1" smtClean="0">
                          <a:latin typeface="Cambria Math" panose="02040503050406030204" pitchFamily="18" charset="0"/>
                        </a:rPr>
                        <m:t>∗</m:t>
                      </m:r>
                      <m:r>
                        <a:rPr lang="en-US" sz="1600" b="0" i="1" smtClean="0">
                          <a:latin typeface="Cambria Math" panose="02040503050406030204" pitchFamily="18" charset="0"/>
                        </a:rPr>
                        <m:t>𝐿𝑖𝑛𝑘𝑅𝑎𝑡𝑒</m:t>
                      </m:r>
                      <m:r>
                        <a:rPr lang="en-US" sz="1600" b="0" i="1" smtClean="0">
                          <a:latin typeface="Cambria Math" panose="02040503050406030204" pitchFamily="18" charset="0"/>
                        </a:rPr>
                        <m:t>∗</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1−</m:t>
                          </m:r>
                          <m:r>
                            <a:rPr lang="en-US" sz="1600" b="0" i="1" smtClean="0">
                              <a:latin typeface="Cambria Math" panose="02040503050406030204" pitchFamily="18" charset="0"/>
                            </a:rPr>
                            <m:t>𝑂𝑣𝑒𝑟h𝑒𝑎</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𝑑</m:t>
                              </m:r>
                            </m:e>
                            <m:sub>
                              <m:r>
                                <a:rPr lang="en-US" sz="1600" b="0" i="1" smtClean="0">
                                  <a:latin typeface="Cambria Math" panose="02040503050406030204" pitchFamily="18" charset="0"/>
                                </a:rPr>
                                <m:t>8</m:t>
                              </m:r>
                              <m:r>
                                <a:rPr lang="en-US" sz="1600" b="0" i="1" smtClean="0">
                                  <a:latin typeface="Cambria Math" panose="02040503050406030204" pitchFamily="18" charset="0"/>
                                </a:rPr>
                                <m:t>𝑏</m:t>
                              </m:r>
                              <m:r>
                                <a:rPr lang="en-US" sz="1600" b="0" i="1" smtClean="0">
                                  <a:latin typeface="Cambria Math" panose="02040503050406030204" pitchFamily="18" charset="0"/>
                                </a:rPr>
                                <m:t>10</m:t>
                              </m:r>
                              <m:r>
                                <a:rPr lang="en-US" sz="1600" b="0" i="1" smtClean="0">
                                  <a:latin typeface="Cambria Math" panose="02040503050406030204" pitchFamily="18" charset="0"/>
                                </a:rPr>
                                <m:t>𝑏</m:t>
                              </m:r>
                            </m:sub>
                          </m:sSub>
                        </m:e>
                      </m:d>
                      <m:r>
                        <a:rPr lang="en-US" sz="1600" b="0" i="1" smtClean="0">
                          <a:latin typeface="Cambria Math" panose="02040503050406030204" pitchFamily="18" charset="0"/>
                        </a:rPr>
                        <m:t>∗(1−3%)</m:t>
                      </m:r>
                    </m:oMath>
                  </m:oMathPara>
                </a14:m>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a:latin typeface="Klavika" panose="020B0506040000020004" pitchFamily="34" charset="0"/>
                </a:endParaRPr>
              </a:p>
              <a:p>
                <a:pPr algn="l"/>
                <a:endParaRPr lang="en-US" dirty="0" err="1">
                  <a:latin typeface="Klavika" panose="020B0506040000020004" pitchFamily="34" charset="0"/>
                </a:endParaRPr>
              </a:p>
            </p:txBody>
          </p:sp>
        </mc:Choice>
        <mc:Fallback xmlns="">
          <p:sp>
            <p:nvSpPr>
              <p:cNvPr id="10" name="TextBox 9">
                <a:extLst>
                  <a:ext uri="{FF2B5EF4-FFF2-40B4-BE49-F238E27FC236}">
                    <a16:creationId xmlns:a16="http://schemas.microsoft.com/office/drawing/2014/main" xmlns:a14="http://schemas.microsoft.com/office/drawing/2010/main" xmlns="" id="{69E5E858-19AC-4C30-A560-AEDD61541E68}"/>
                  </a:ext>
                </a:extLst>
              </p:cNvPr>
              <p:cNvSpPr txBox="1">
                <a:spLocks noRot="1" noChangeAspect="1" noMove="1" noResize="1" noEditPoints="1" noAdjustHandles="1" noChangeArrowheads="1" noChangeShapeType="1" noTextEdit="1"/>
              </p:cNvSpPr>
              <p:nvPr/>
            </p:nvSpPr>
            <p:spPr>
              <a:xfrm>
                <a:off x="6311462" y="3859069"/>
                <a:ext cx="5588876" cy="2820516"/>
              </a:xfrm>
              <a:prstGeom prst="rect">
                <a:avLst/>
              </a:prstGeom>
              <a:blipFill rotWithShape="0">
                <a:blip r:embed="rId3"/>
                <a:stretch>
                  <a:fillRect l="-872" t="-1080"/>
                </a:stretch>
              </a:blipFill>
            </p:spPr>
            <p:txBody>
              <a:bodyPr/>
              <a:lstStyle/>
              <a:p>
                <a:r>
                  <a:rPr lang="en-CA">
                    <a:noFill/>
                  </a:rPr>
                  <a:t> </a:t>
                </a:r>
              </a:p>
            </p:txBody>
          </p:sp>
        </mc:Fallback>
      </mc:AlternateContent>
    </p:spTree>
    <p:extLst>
      <p:ext uri="{BB962C8B-B14F-4D97-AF65-F5344CB8AC3E}">
        <p14:creationId xmlns:p14="http://schemas.microsoft.com/office/powerpoint/2010/main" val="1719357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0049-FA45-459D-BB66-58CFD984D2F0}"/>
              </a:ext>
            </a:extLst>
          </p:cNvPr>
          <p:cNvSpPr>
            <a:spLocks noGrp="1"/>
          </p:cNvSpPr>
          <p:nvPr>
            <p:ph type="title"/>
          </p:nvPr>
        </p:nvSpPr>
        <p:spPr/>
        <p:txBody>
          <a:bodyPr>
            <a:normAutofit fontScale="90000"/>
          </a:bodyPr>
          <a:lstStyle/>
          <a:p>
            <a:r>
              <a:rPr lang="en-US" dirty="0"/>
              <a:t>FEC Policy - Examples</a:t>
            </a:r>
          </a:p>
        </p:txBody>
      </p:sp>
      <p:sp>
        <p:nvSpPr>
          <p:cNvPr id="3" name="Footer Placeholder 2">
            <a:extLst>
              <a:ext uri="{FF2B5EF4-FFF2-40B4-BE49-F238E27FC236}">
                <a16:creationId xmlns:a16="http://schemas.microsoft.com/office/drawing/2014/main" id="{A8E1EFDD-05CE-4077-B646-2E7BAE76F150}"/>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6269656F-8B0F-4506-B5B2-B3479AF2A89E}"/>
              </a:ext>
            </a:extLst>
          </p:cNvPr>
          <p:cNvSpPr>
            <a:spLocks noGrp="1"/>
          </p:cNvSpPr>
          <p:nvPr>
            <p:ph type="sldNum" sz="quarter" idx="11"/>
          </p:nvPr>
        </p:nvSpPr>
        <p:spPr/>
        <p:txBody>
          <a:bodyPr/>
          <a:lstStyle/>
          <a:p>
            <a:fld id="{9BC932D5-48D2-3F48-87E1-D925B9343798}" type="slidenum">
              <a:rPr lang="en-US" smtClean="0"/>
              <a:pPr/>
              <a:t>16</a:t>
            </a:fld>
            <a:endParaRPr lang="en-US" dirty="0"/>
          </a:p>
        </p:txBody>
      </p:sp>
      <p:sp>
        <p:nvSpPr>
          <p:cNvPr id="5" name="TextBox 4">
            <a:extLst>
              <a:ext uri="{FF2B5EF4-FFF2-40B4-BE49-F238E27FC236}">
                <a16:creationId xmlns:a16="http://schemas.microsoft.com/office/drawing/2014/main" id="{3BCA05BC-D14E-4E42-BB2B-C8FF5C67C539}"/>
              </a:ext>
            </a:extLst>
          </p:cNvPr>
          <p:cNvSpPr txBox="1"/>
          <p:nvPr/>
        </p:nvSpPr>
        <p:spPr>
          <a:xfrm>
            <a:off x="595423" y="1046147"/>
            <a:ext cx="8609611" cy="5078313"/>
          </a:xfrm>
          <a:prstGeom prst="rect">
            <a:avLst/>
          </a:prstGeom>
          <a:noFill/>
        </p:spPr>
        <p:txBody>
          <a:bodyPr wrap="square" rtlCol="0">
            <a:spAutoFit/>
          </a:bodyPr>
          <a:lstStyle/>
          <a:p>
            <a:pPr marL="285750" indent="-285750" algn="l">
              <a:buFont typeface="Wingdings" panose="05000000000000000000" pitchFamily="2" charset="2"/>
              <a:buChar char="§"/>
            </a:pPr>
            <a:r>
              <a:rPr lang="en-US" b="1" dirty="0">
                <a:latin typeface="Klavika" panose="020B0506040000020004" pitchFamily="34" charset="0"/>
              </a:rPr>
              <a:t>Fail Safe Mode @ 1 Lane RBR:</a:t>
            </a:r>
          </a:p>
          <a:p>
            <a:pPr algn="l"/>
            <a:endParaRPr lang="en-US" dirty="0">
              <a:latin typeface="Klavika" panose="020B0506040000020004" pitchFamily="34" charset="0"/>
            </a:endParaRPr>
          </a:p>
          <a:p>
            <a:pPr algn="l"/>
            <a:r>
              <a:rPr lang="en-US" dirty="0">
                <a:latin typeface="Klavika" panose="020B0506040000020004" pitchFamily="34" charset="0"/>
              </a:rPr>
              <a:t>When link training fails completely or EDID read is invalid, fail safe timing 640x480@60Hz 6bit RGB will enabled in 1 lane RBR. </a:t>
            </a:r>
          </a:p>
          <a:p>
            <a:pPr algn="l"/>
            <a:endParaRPr lang="en-US" dirty="0">
              <a:latin typeface="Klavika" panose="020B0506040000020004" pitchFamily="34" charset="0"/>
            </a:endParaRPr>
          </a:p>
          <a:p>
            <a:pPr algn="l"/>
            <a:r>
              <a:rPr lang="en-US" dirty="0">
                <a:latin typeface="Klavika" panose="020B0506040000020004" pitchFamily="34" charset="0"/>
              </a:rPr>
              <a:t>Without FEC support, 37.5% of the effective link bandwidth will be used to enable the fail safe timing.</a:t>
            </a:r>
          </a:p>
          <a:p>
            <a:pPr algn="l"/>
            <a:r>
              <a:rPr lang="en-US" dirty="0">
                <a:latin typeface="Klavika" panose="020B0506040000020004" pitchFamily="34" charset="0"/>
              </a:rPr>
              <a:t>With FEC support, 38.7% of the effective link bandwidth will be used to enable the same fail safe timing instead due to FEC overhead.</a:t>
            </a:r>
          </a:p>
          <a:p>
            <a:pPr algn="l"/>
            <a:endParaRPr lang="en-US" dirty="0">
              <a:latin typeface="Klavika" panose="020B0506040000020004" pitchFamily="34" charset="0"/>
            </a:endParaRPr>
          </a:p>
          <a:p>
            <a:pPr marL="285750" indent="-285750" algn="l">
              <a:buFont typeface="Wingdings" panose="05000000000000000000" pitchFamily="2" charset="2"/>
              <a:buChar char="§"/>
            </a:pPr>
            <a:r>
              <a:rPr lang="en-US" b="1" dirty="0">
                <a:latin typeface="Klavika" panose="020B0506040000020004" pitchFamily="34" charset="0"/>
              </a:rPr>
              <a:t>Timings occupying full bandwidth without FEC:</a:t>
            </a:r>
          </a:p>
          <a:p>
            <a:pPr algn="l"/>
            <a:endParaRPr lang="en-US" b="1" dirty="0">
              <a:latin typeface="Klavika" panose="020B0506040000020004" pitchFamily="34" charset="0"/>
            </a:endParaRPr>
          </a:p>
          <a:p>
            <a:r>
              <a:rPr lang="en-US" dirty="0">
                <a:latin typeface="Klavika" panose="020B0506040000020004" pitchFamily="34" charset="0"/>
              </a:rPr>
              <a:t>Below timings are supported for given link setting if RX doesn’t report FEC support.</a:t>
            </a:r>
          </a:p>
          <a:p>
            <a:r>
              <a:rPr lang="en-US" dirty="0">
                <a:latin typeface="Klavika" panose="020B0506040000020004" pitchFamily="34" charset="0"/>
              </a:rPr>
              <a:t>If RX supports FEC, these timings cannot be supported with the given link settings unless DSC is enabled (due to 3% FEC link bandwidth overhead):</a:t>
            </a:r>
          </a:p>
          <a:p>
            <a:endParaRPr lang="en-US" dirty="0">
              <a:latin typeface="Klavika" panose="020B0506040000020004" pitchFamily="34" charset="0"/>
            </a:endParaRPr>
          </a:p>
          <a:p>
            <a:pPr marL="742950" lvl="1" indent="-285750">
              <a:buFont typeface="Arial" panose="020B0604020202020204" pitchFamily="34" charset="0"/>
              <a:buChar char="•"/>
            </a:pPr>
            <a:r>
              <a:rPr lang="en-US" dirty="0">
                <a:latin typeface="Klavika" panose="020B0506040000020004" pitchFamily="34" charset="0"/>
              </a:rPr>
              <a:t>2160p@60 CVT RB 8 bit RGB for 2 lane HBR3</a:t>
            </a:r>
          </a:p>
          <a:p>
            <a:pPr marL="742950" lvl="1" indent="-285750">
              <a:buFont typeface="Arial" panose="020B0604020202020204" pitchFamily="34" charset="0"/>
              <a:buChar char="•"/>
            </a:pPr>
            <a:r>
              <a:rPr lang="en-US" dirty="0">
                <a:latin typeface="Klavika" panose="020B0506040000020004" pitchFamily="34" charset="0"/>
              </a:rPr>
              <a:t>2160p@120 8 bit RGB for 4 lane HBR3</a:t>
            </a:r>
          </a:p>
        </p:txBody>
      </p:sp>
    </p:spTree>
    <p:extLst>
      <p:ext uri="{BB962C8B-B14F-4D97-AF65-F5344CB8AC3E}">
        <p14:creationId xmlns:p14="http://schemas.microsoft.com/office/powerpoint/2010/main" val="51879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337AB18B-D0BF-4906-8C24-37ED8601141D}"/>
              </a:ext>
            </a:extLst>
          </p:cNvPr>
          <p:cNvPicPr>
            <a:picLocks noGrp="1" noChangeAspect="1"/>
          </p:cNvPicPr>
          <p:nvPr>
            <p:ph sz="quarter" idx="14"/>
          </p:nvPr>
        </p:nvPicPr>
        <p:blipFill>
          <a:blip r:embed="rId2"/>
          <a:stretch>
            <a:fillRect/>
          </a:stretch>
        </p:blipFill>
        <p:spPr>
          <a:xfrm>
            <a:off x="8226158" y="704850"/>
            <a:ext cx="3370419" cy="5448300"/>
          </a:xfrm>
          <a:prstGeom prst="rect">
            <a:avLst/>
          </a:prstGeom>
        </p:spPr>
      </p:pic>
      <p:sp>
        <p:nvSpPr>
          <p:cNvPr id="3" name="Title 2">
            <a:extLst>
              <a:ext uri="{FF2B5EF4-FFF2-40B4-BE49-F238E27FC236}">
                <a16:creationId xmlns:a16="http://schemas.microsoft.com/office/drawing/2014/main" id="{3EAEEE99-894A-4787-A73D-C58C0F57DF33}"/>
              </a:ext>
            </a:extLst>
          </p:cNvPr>
          <p:cNvSpPr>
            <a:spLocks noGrp="1"/>
          </p:cNvSpPr>
          <p:nvPr>
            <p:ph type="title"/>
          </p:nvPr>
        </p:nvSpPr>
        <p:spPr/>
        <p:txBody>
          <a:bodyPr>
            <a:normAutofit fontScale="90000"/>
          </a:bodyPr>
          <a:lstStyle/>
          <a:p>
            <a:r>
              <a:rPr lang="en-US" dirty="0"/>
              <a:t>Target </a:t>
            </a:r>
            <a:r>
              <a:rPr lang="en-US" dirty="0" err="1"/>
              <a:t>Bpp</a:t>
            </a:r>
            <a:r>
              <a:rPr lang="en-US" dirty="0"/>
              <a:t> Policy</a:t>
            </a:r>
          </a:p>
        </p:txBody>
      </p:sp>
      <p:sp>
        <p:nvSpPr>
          <p:cNvPr id="4" name="Text Placeholder 3">
            <a:extLst>
              <a:ext uri="{FF2B5EF4-FFF2-40B4-BE49-F238E27FC236}">
                <a16:creationId xmlns:a16="http://schemas.microsoft.com/office/drawing/2014/main" id="{37487ADC-A72C-44C7-A5D4-0F9FDBF898A2}"/>
              </a:ext>
            </a:extLst>
          </p:cNvPr>
          <p:cNvSpPr>
            <a:spLocks noGrp="1"/>
          </p:cNvSpPr>
          <p:nvPr>
            <p:ph type="body" sz="quarter" idx="15"/>
          </p:nvPr>
        </p:nvSpPr>
        <p:spPr>
          <a:xfrm>
            <a:off x="595423" y="2006930"/>
            <a:ext cx="6874156" cy="4085112"/>
          </a:xfrm>
        </p:spPr>
        <p:txBody>
          <a:bodyPr>
            <a:normAutofit fontScale="92500"/>
          </a:bodyPr>
          <a:lstStyle/>
          <a:p>
            <a:pPr marL="342900" indent="-342900">
              <a:lnSpc>
                <a:spcPct val="150000"/>
              </a:lnSpc>
              <a:buFont typeface="Wingdings" panose="05000000000000000000" pitchFamily="2" charset="2"/>
              <a:buChar char="§"/>
            </a:pPr>
            <a:r>
              <a:rPr lang="en-US" dirty="0"/>
              <a:t>If uncompressed bandwidth of a given timing fits in the max effective link bandwidth of RX, DSC will not be enabled</a:t>
            </a:r>
          </a:p>
          <a:p>
            <a:pPr marL="342900" indent="-342900">
              <a:lnSpc>
                <a:spcPct val="150000"/>
              </a:lnSpc>
              <a:buFont typeface="Wingdings" panose="05000000000000000000" pitchFamily="2" charset="2"/>
              <a:buChar char="§"/>
            </a:pPr>
            <a:r>
              <a:rPr lang="en-US" dirty="0"/>
              <a:t>If max compressed bandwidth of a given timing doesn’t fit in the max effective link bandwidth of RX, the timing will not be enumerated by TX</a:t>
            </a:r>
          </a:p>
          <a:p>
            <a:pPr marL="342900" indent="-342900">
              <a:lnSpc>
                <a:spcPct val="150000"/>
              </a:lnSpc>
              <a:buFont typeface="Wingdings" panose="05000000000000000000" pitchFamily="2" charset="2"/>
              <a:buChar char="§"/>
            </a:pPr>
            <a:r>
              <a:rPr lang="en-US" dirty="0"/>
              <a:t>If a given timing can only fit in the max effective link bandwidth with DSC compression, DSC will be used with the highest target </a:t>
            </a:r>
            <a:r>
              <a:rPr lang="en-US" dirty="0" err="1"/>
              <a:t>bpp</a:t>
            </a:r>
            <a:r>
              <a:rPr lang="en-US" dirty="0"/>
              <a:t> that fits in max effective link bandwidth of RX.</a:t>
            </a:r>
          </a:p>
        </p:txBody>
      </p:sp>
      <p:sp>
        <p:nvSpPr>
          <p:cNvPr id="9" name="Footer Placeholder 8">
            <a:extLst>
              <a:ext uri="{FF2B5EF4-FFF2-40B4-BE49-F238E27FC236}">
                <a16:creationId xmlns:a16="http://schemas.microsoft.com/office/drawing/2014/main" id="{3C9FBC63-291A-48DB-99A8-E1E5A35CC081}"/>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0C9DBE40-49D5-4DF9-BC17-217D969BD2DA}"/>
              </a:ext>
            </a:extLst>
          </p:cNvPr>
          <p:cNvSpPr>
            <a:spLocks noGrp="1"/>
          </p:cNvSpPr>
          <p:nvPr>
            <p:ph type="sldNum" sz="quarter" idx="21"/>
          </p:nvPr>
        </p:nvSpPr>
        <p:spPr/>
        <p:txBody>
          <a:bodyPr/>
          <a:lstStyle/>
          <a:p>
            <a:fld id="{9BC932D5-48D2-3F48-87E1-D925B9343798}" type="slidenum">
              <a:rPr lang="en-US" smtClean="0"/>
              <a:pPr/>
              <a:t>17</a:t>
            </a:fld>
            <a:endParaRPr lang="en-US" dirty="0"/>
          </a:p>
        </p:txBody>
      </p:sp>
      <p:sp>
        <p:nvSpPr>
          <p:cNvPr id="12" name="TextBox 11">
            <a:extLst>
              <a:ext uri="{FF2B5EF4-FFF2-40B4-BE49-F238E27FC236}">
                <a16:creationId xmlns:a16="http://schemas.microsoft.com/office/drawing/2014/main" id="{8EBC1737-9394-4EFB-BF38-C0B8A99B1AF3}"/>
              </a:ext>
            </a:extLst>
          </p:cNvPr>
          <p:cNvSpPr txBox="1"/>
          <p:nvPr/>
        </p:nvSpPr>
        <p:spPr>
          <a:xfrm>
            <a:off x="534598" y="1256613"/>
            <a:ext cx="7325210" cy="461665"/>
          </a:xfrm>
          <a:prstGeom prst="rect">
            <a:avLst/>
          </a:prstGeom>
          <a:noFill/>
        </p:spPr>
        <p:txBody>
          <a:bodyPr wrap="none" rtlCol="0">
            <a:spAutoFit/>
          </a:bodyPr>
          <a:lstStyle/>
          <a:p>
            <a:pPr algn="l"/>
            <a:r>
              <a:rPr lang="en-US" sz="2400" i="1" dirty="0">
                <a:solidFill>
                  <a:srgbClr val="FF0000"/>
                </a:solidFill>
                <a:latin typeface="Klavika Regular" panose="020B0506040000020004" pitchFamily="34" charset="0"/>
              </a:rPr>
              <a:t>Try to use most of the link bandwidth to allow best image quality</a:t>
            </a:r>
          </a:p>
        </p:txBody>
      </p:sp>
    </p:spTree>
    <p:extLst>
      <p:ext uri="{BB962C8B-B14F-4D97-AF65-F5344CB8AC3E}">
        <p14:creationId xmlns:p14="http://schemas.microsoft.com/office/powerpoint/2010/main" val="333393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AEEE99-894A-4787-A73D-C58C0F57DF33}"/>
              </a:ext>
            </a:extLst>
          </p:cNvPr>
          <p:cNvSpPr>
            <a:spLocks noGrp="1"/>
          </p:cNvSpPr>
          <p:nvPr>
            <p:ph type="title"/>
          </p:nvPr>
        </p:nvSpPr>
        <p:spPr/>
        <p:txBody>
          <a:bodyPr>
            <a:normAutofit fontScale="90000"/>
          </a:bodyPr>
          <a:lstStyle/>
          <a:p>
            <a:r>
              <a:rPr lang="en-US" dirty="0"/>
              <a:t>Target </a:t>
            </a:r>
            <a:r>
              <a:rPr lang="en-US" dirty="0" err="1"/>
              <a:t>Bpp</a:t>
            </a:r>
            <a:r>
              <a:rPr lang="en-US" dirty="0"/>
              <a:t> Policy - Example</a:t>
            </a:r>
          </a:p>
        </p:txBody>
      </p:sp>
      <p:sp>
        <p:nvSpPr>
          <p:cNvPr id="9" name="Footer Placeholder 8">
            <a:extLst>
              <a:ext uri="{FF2B5EF4-FFF2-40B4-BE49-F238E27FC236}">
                <a16:creationId xmlns:a16="http://schemas.microsoft.com/office/drawing/2014/main" id="{3C9FBC63-291A-48DB-99A8-E1E5A35CC081}"/>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0C9DBE40-49D5-4DF9-BC17-217D969BD2DA}"/>
              </a:ext>
            </a:extLst>
          </p:cNvPr>
          <p:cNvSpPr>
            <a:spLocks noGrp="1"/>
          </p:cNvSpPr>
          <p:nvPr>
            <p:ph type="sldNum" sz="quarter" idx="21"/>
          </p:nvPr>
        </p:nvSpPr>
        <p:spPr/>
        <p:txBody>
          <a:bodyPr/>
          <a:lstStyle/>
          <a:p>
            <a:fld id="{9BC932D5-48D2-3F48-87E1-D925B9343798}" type="slidenum">
              <a:rPr lang="en-US" smtClean="0"/>
              <a:pPr/>
              <a:t>18</a:t>
            </a:fld>
            <a:endParaRPr lang="en-US" dirty="0"/>
          </a:p>
        </p:txBody>
      </p:sp>
      <p:sp>
        <p:nvSpPr>
          <p:cNvPr id="8" name="TextBox 7">
            <a:extLst>
              <a:ext uri="{FF2B5EF4-FFF2-40B4-BE49-F238E27FC236}">
                <a16:creationId xmlns:a16="http://schemas.microsoft.com/office/drawing/2014/main" id="{ADD00CD7-0BD7-44DF-A509-A99E10D74AE9}"/>
              </a:ext>
            </a:extLst>
          </p:cNvPr>
          <p:cNvSpPr txBox="1"/>
          <p:nvPr/>
        </p:nvSpPr>
        <p:spPr>
          <a:xfrm>
            <a:off x="595423" y="1348859"/>
            <a:ext cx="9034352" cy="4093428"/>
          </a:xfrm>
          <a:prstGeom prst="rect">
            <a:avLst/>
          </a:prstGeom>
          <a:noFill/>
        </p:spPr>
        <p:txBody>
          <a:bodyPr wrap="square" rtlCol="0">
            <a:spAutoFit/>
          </a:bodyPr>
          <a:lstStyle/>
          <a:p>
            <a:pPr algn="l"/>
            <a:r>
              <a:rPr lang="en-US" sz="2000" dirty="0">
                <a:latin typeface="Klavika" panose="020B0506040000020004" pitchFamily="34" charset="0"/>
              </a:rPr>
              <a:t>Assume Rx supports 4 lane HBR3.</a:t>
            </a:r>
          </a:p>
          <a:p>
            <a:pPr algn="l"/>
            <a:endParaRPr lang="en-US" sz="2000" dirty="0">
              <a:latin typeface="Klavika" panose="020B0506040000020004" pitchFamily="34" charset="0"/>
            </a:endParaRPr>
          </a:p>
          <a:p>
            <a:pPr algn="l"/>
            <a:r>
              <a:rPr lang="en-US" sz="2000" dirty="0">
                <a:latin typeface="Klavika" panose="020B0506040000020004" pitchFamily="34" charset="0"/>
              </a:rPr>
              <a:t>To support 7680x4320@60Hz CVT RB, we could use the lowest 8 target </a:t>
            </a:r>
            <a:r>
              <a:rPr lang="en-US" sz="2000" dirty="0" err="1">
                <a:latin typeface="Klavika" panose="020B0506040000020004" pitchFamily="34" charset="0"/>
              </a:rPr>
              <a:t>bpp</a:t>
            </a:r>
            <a:r>
              <a:rPr lang="en-US" sz="2000" dirty="0">
                <a:latin typeface="Klavika" panose="020B0506040000020004" pitchFamily="34" charset="0"/>
              </a:rPr>
              <a:t> so the bandwidth is sufficient to support this timing.</a:t>
            </a:r>
          </a:p>
          <a:p>
            <a:pPr algn="l"/>
            <a:endParaRPr lang="en-US" sz="2000" dirty="0">
              <a:latin typeface="Klavika" panose="020B0506040000020004" pitchFamily="34" charset="0"/>
            </a:endParaRPr>
          </a:p>
          <a:p>
            <a:pPr algn="l"/>
            <a:r>
              <a:rPr lang="en-US" sz="2000" dirty="0">
                <a:latin typeface="Klavika" panose="020B0506040000020004" pitchFamily="34" charset="0"/>
              </a:rPr>
              <a:t>However our policy will try to use the most of the link bandwidth to allow the best image quality. By applying 8 bit target </a:t>
            </a:r>
            <a:r>
              <a:rPr lang="en-US" sz="2000" dirty="0" err="1">
                <a:latin typeface="Klavika" panose="020B0506040000020004" pitchFamily="34" charset="0"/>
              </a:rPr>
              <a:t>bpp</a:t>
            </a:r>
            <a:r>
              <a:rPr lang="en-US" sz="2000" dirty="0">
                <a:latin typeface="Klavika" panose="020B0506040000020004" pitchFamily="34" charset="0"/>
              </a:rPr>
              <a:t>, we are wasting 1/3 of the link bandwidth.</a:t>
            </a:r>
          </a:p>
          <a:p>
            <a:pPr algn="l"/>
            <a:endParaRPr lang="en-US" sz="2000" dirty="0">
              <a:latin typeface="Klavika" panose="020B0506040000020004" pitchFamily="34" charset="0"/>
            </a:endParaRPr>
          </a:p>
          <a:p>
            <a:pPr algn="l"/>
            <a:r>
              <a:rPr lang="en-US" sz="2000" dirty="0">
                <a:latin typeface="Klavika" panose="020B0506040000020004" pitchFamily="34" charset="0"/>
              </a:rPr>
              <a:t>So instead we will choose 12 </a:t>
            </a:r>
            <a:r>
              <a:rPr lang="en-US" sz="2000" dirty="0" err="1">
                <a:latin typeface="Klavika" panose="020B0506040000020004" pitchFamily="34" charset="0"/>
              </a:rPr>
              <a:t>bpp</a:t>
            </a:r>
            <a:r>
              <a:rPr lang="en-US" sz="2000" dirty="0">
                <a:latin typeface="Klavika" panose="020B0506040000020004" pitchFamily="34" charset="0"/>
              </a:rPr>
              <a:t> based on the outcome of the bandwidth optimization algorithm.</a:t>
            </a:r>
          </a:p>
          <a:p>
            <a:pPr algn="l"/>
            <a:endParaRPr lang="en-US" sz="2000" dirty="0">
              <a:latin typeface="Klavika" panose="020B0506040000020004" pitchFamily="34" charset="0"/>
            </a:endParaRPr>
          </a:p>
          <a:p>
            <a:pPr algn="l"/>
            <a:r>
              <a:rPr lang="en-US" sz="2000" dirty="0">
                <a:latin typeface="Klavika" panose="020B0506040000020004" pitchFamily="34" charset="0"/>
              </a:rPr>
              <a:t>As result, we will drive the same link bandwidth as 8 </a:t>
            </a:r>
            <a:r>
              <a:rPr lang="en-US" sz="2000" dirty="0" err="1">
                <a:latin typeface="Klavika" panose="020B0506040000020004" pitchFamily="34" charset="0"/>
              </a:rPr>
              <a:t>bpp</a:t>
            </a:r>
            <a:r>
              <a:rPr lang="en-US" sz="2000" dirty="0">
                <a:latin typeface="Klavika" panose="020B0506040000020004" pitchFamily="34" charset="0"/>
              </a:rPr>
              <a:t> but with a much better image quality by increasing the target </a:t>
            </a:r>
            <a:r>
              <a:rPr lang="en-US" sz="2000" dirty="0" err="1">
                <a:latin typeface="Klavika" panose="020B0506040000020004" pitchFamily="34" charset="0"/>
              </a:rPr>
              <a:t>bpp</a:t>
            </a:r>
            <a:r>
              <a:rPr lang="en-US" sz="2000" dirty="0">
                <a:latin typeface="Klavika" panose="020B0506040000020004" pitchFamily="34" charset="0"/>
              </a:rPr>
              <a:t> by half.</a:t>
            </a:r>
          </a:p>
        </p:txBody>
      </p:sp>
    </p:spTree>
    <p:extLst>
      <p:ext uri="{BB962C8B-B14F-4D97-AF65-F5344CB8AC3E}">
        <p14:creationId xmlns:p14="http://schemas.microsoft.com/office/powerpoint/2010/main" val="3280527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C9231975-2047-4851-A12E-917A06FF834F}"/>
                  </a:ext>
                </a:extLst>
              </p:cNvPr>
              <p:cNvSpPr>
                <a:spLocks noGrp="1"/>
              </p:cNvSpPr>
              <p:nvPr>
                <p:ph sz="quarter" idx="14"/>
              </p:nvPr>
            </p:nvSpPr>
            <p:spPr>
              <a:xfrm>
                <a:off x="5320145" y="914400"/>
                <a:ext cx="6664532" cy="5448300"/>
              </a:xfrm>
            </p:spPr>
            <p:txBody>
              <a:bodyPr>
                <a:normAutofit lnSpcReduction="10000"/>
              </a:bodyPr>
              <a:lstStyle/>
              <a:p>
                <a:pPr marL="0" indent="0">
                  <a:buNone/>
                </a:pPr>
                <a:r>
                  <a:rPr lang="en-US" dirty="0"/>
                  <a:t>Variables:</a:t>
                </a:r>
              </a:p>
              <a:p>
                <a:pPr marL="0" indent="0">
                  <a:buNone/>
                </a:pPr>
                <a:endParaRPr lang="en-US" dirty="0"/>
              </a:p>
              <a:p>
                <a:pPr marL="0" indent="0">
                  <a:lnSpc>
                    <a:spcPct val="150000"/>
                  </a:lnSpc>
                  <a:buNone/>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a:rPr lang="en-US" sz="1400" b="0" i="1" smtClean="0">
                              <a:latin typeface="Cambria Math" panose="02040503050406030204" pitchFamily="18" charset="0"/>
                            </a:rPr>
                            <m:t>𝑛𝑜𝐷𝑆𝐶</m:t>
                          </m:r>
                        </m:sub>
                      </m:sSub>
                      <m:r>
                        <a:rPr lang="en-US" sz="1400" b="0" i="1" smtClean="0">
                          <a:latin typeface="Cambria Math" panose="02040503050406030204" pitchFamily="18" charset="0"/>
                        </a:rPr>
                        <m:t>=</m:t>
                      </m:r>
                      <m:r>
                        <a:rPr lang="en-US" sz="1400" b="0" i="1" smtClean="0">
                          <a:latin typeface="Cambria Math" panose="02040503050406030204" pitchFamily="18" charset="0"/>
                        </a:rPr>
                        <m:t>𝑃𝑖𝑥𝑒𝑙𝐶𝑙𝑜𝑐𝑘</m:t>
                      </m:r>
                      <m:r>
                        <a:rPr lang="en-US" sz="1400" b="0" i="1" smtClean="0">
                          <a:latin typeface="Cambria Math" panose="02040503050406030204" pitchFamily="18" charset="0"/>
                        </a:rPr>
                        <m:t>∗3</m:t>
                      </m:r>
                      <m:r>
                        <a:rPr lang="en-US" sz="1400" b="0" i="1" smtClean="0">
                          <a:latin typeface="Cambria Math" panose="02040503050406030204" pitchFamily="18" charset="0"/>
                        </a:rPr>
                        <m:t>𝑏𝑝𝑐</m:t>
                      </m:r>
                      <m:r>
                        <a:rPr lang="en-US" sz="1400" b="0" i="1" smtClean="0">
                          <a:latin typeface="Cambria Math" panose="02040503050406030204" pitchFamily="18" charset="0"/>
                        </a:rPr>
                        <m:t>∗</m:t>
                      </m:r>
                      <m:r>
                        <a:rPr lang="en-US" sz="1400" b="0" i="1" smtClean="0">
                          <a:latin typeface="Cambria Math" panose="02040503050406030204" pitchFamily="18" charset="0"/>
                        </a:rPr>
                        <m:t>𝑃𝑖𝑥𝑒𝑙𝐹𝑜𝑟𝑚𝑎𝑡𝐹𝑎𝑐𝑡𝑜𝑟</m:t>
                      </m:r>
                    </m:oMath>
                  </m:oMathPara>
                </a14:m>
                <a:endParaRPr lang="en-US" sz="1400" dirty="0"/>
              </a:p>
              <a:p>
                <a:pPr marL="0" indent="0">
                  <a:lnSpc>
                    <a:spcPct val="150000"/>
                  </a:lnSpc>
                  <a:buNone/>
                </a:pPr>
                <a14:m>
                  <m:oMathPara xmlns:m="http://schemas.openxmlformats.org/officeDocument/2006/math">
                    <m:oMathParaPr>
                      <m:jc m:val="left"/>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𝐿𝑖𝑛𝑘𝐵𝑤</m:t>
                          </m:r>
                        </m:e>
                        <m:sub>
                          <m:r>
                            <a:rPr lang="en-US" sz="1400" i="1">
                              <a:latin typeface="Cambria Math" panose="02040503050406030204" pitchFamily="18" charset="0"/>
                            </a:rPr>
                            <m:t>𝑒𝑓𝑓𝑒𝑐𝑡𝑖𝑣𝑒</m:t>
                          </m:r>
                        </m:sub>
                      </m:sSub>
                      <m:r>
                        <a:rPr lang="en-US" sz="1400" i="1">
                          <a:latin typeface="Cambria Math" panose="02040503050406030204" pitchFamily="18" charset="0"/>
                        </a:rPr>
                        <m:t>=</m:t>
                      </m:r>
                      <m:r>
                        <a:rPr lang="en-US" sz="1400" i="1">
                          <a:latin typeface="Cambria Math" panose="02040503050406030204" pitchFamily="18" charset="0"/>
                        </a:rPr>
                        <m:t>𝐿𝑎𝑛𝑒𝐶𝑜𝑢𝑛𝑡</m:t>
                      </m:r>
                      <m:r>
                        <a:rPr lang="en-US" sz="1400" i="1">
                          <a:latin typeface="Cambria Math" panose="02040503050406030204" pitchFamily="18" charset="0"/>
                        </a:rPr>
                        <m:t>∗</m:t>
                      </m:r>
                      <m:r>
                        <a:rPr lang="en-US" sz="1400" i="1">
                          <a:latin typeface="Cambria Math" panose="02040503050406030204" pitchFamily="18" charset="0"/>
                        </a:rPr>
                        <m:t>𝐿𝑖𝑛𝑘𝑅𝑎𝑡𝑒</m:t>
                      </m:r>
                      <m:r>
                        <a:rPr lang="en-US" sz="1400" i="1">
                          <a:latin typeface="Cambria Math" panose="02040503050406030204" pitchFamily="18" charset="0"/>
                        </a:rPr>
                        <m:t>∗</m:t>
                      </m:r>
                      <m:d>
                        <m:dPr>
                          <m:ctrlPr>
                            <a:rPr lang="en-US" sz="1400" i="1">
                              <a:latin typeface="Cambria Math" panose="02040503050406030204" pitchFamily="18" charset="0"/>
                            </a:rPr>
                          </m:ctrlPr>
                        </m:dPr>
                        <m:e>
                          <m:r>
                            <a:rPr lang="en-US" sz="1400" i="1">
                              <a:latin typeface="Cambria Math" panose="02040503050406030204" pitchFamily="18" charset="0"/>
                            </a:rPr>
                            <m:t>1−</m:t>
                          </m:r>
                          <m:r>
                            <a:rPr lang="en-US" sz="1400" i="1">
                              <a:latin typeface="Cambria Math" panose="02040503050406030204" pitchFamily="18" charset="0"/>
                            </a:rPr>
                            <m:t>𝑂𝑣𝑒𝑟h𝑒𝑎</m:t>
                          </m:r>
                          <m:sSub>
                            <m:sSubPr>
                              <m:ctrlPr>
                                <a:rPr lang="en-US" sz="1400" i="1">
                                  <a:latin typeface="Cambria Math" panose="02040503050406030204" pitchFamily="18" charset="0"/>
                                </a:rPr>
                              </m:ctrlPr>
                            </m:sSubPr>
                            <m:e>
                              <m:r>
                                <a:rPr lang="en-US" sz="1400" i="1">
                                  <a:latin typeface="Cambria Math" panose="02040503050406030204" pitchFamily="18" charset="0"/>
                                </a:rPr>
                                <m:t>𝑑</m:t>
                              </m:r>
                            </m:e>
                            <m:sub>
                              <m:r>
                                <a:rPr lang="en-US" sz="1400" i="1">
                                  <a:latin typeface="Cambria Math" panose="02040503050406030204" pitchFamily="18" charset="0"/>
                                </a:rPr>
                                <m:t>8</m:t>
                              </m:r>
                              <m:r>
                                <a:rPr lang="en-US" sz="1400" i="1">
                                  <a:latin typeface="Cambria Math" panose="02040503050406030204" pitchFamily="18" charset="0"/>
                                </a:rPr>
                                <m:t>𝑏</m:t>
                              </m:r>
                              <m:r>
                                <a:rPr lang="en-US" sz="1400" i="1">
                                  <a:latin typeface="Cambria Math" panose="02040503050406030204" pitchFamily="18" charset="0"/>
                                </a:rPr>
                                <m:t>10</m:t>
                              </m:r>
                              <m:r>
                                <a:rPr lang="en-US" sz="1400" i="1">
                                  <a:latin typeface="Cambria Math" panose="02040503050406030204" pitchFamily="18" charset="0"/>
                                </a:rPr>
                                <m:t>𝑏</m:t>
                              </m:r>
                            </m:sub>
                          </m:sSub>
                        </m:e>
                      </m:d>
                      <m:r>
                        <a:rPr lang="en-US" sz="1400" i="1">
                          <a:latin typeface="Cambria Math" panose="02040503050406030204" pitchFamily="18" charset="0"/>
                        </a:rPr>
                        <m:t>∗(1−3%)</m:t>
                      </m:r>
                    </m:oMath>
                  </m:oMathPara>
                </a14:m>
                <a:endParaRPr lang="en-US" dirty="0"/>
              </a:p>
              <a:p>
                <a:pPr marL="0" indent="0">
                  <a:lnSpc>
                    <a:spcPct val="150000"/>
                  </a:lnSpc>
                  <a:buNone/>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a:rPr lang="en-US" sz="1400" b="0" i="1" smtClean="0">
                              <a:latin typeface="Cambria Math" panose="02040503050406030204" pitchFamily="18" charset="0"/>
                            </a:rPr>
                            <m:t>𝑚𝑎𝑥𝐶𝑜𝑚𝑝𝑟𝑒𝑠𝑠𝑒𝑑</m:t>
                          </m:r>
                        </m:sub>
                      </m:sSub>
                      <m:r>
                        <a:rPr lang="en-US" sz="1400" b="0" i="1" smtClean="0">
                          <a:latin typeface="Cambria Math" panose="02040503050406030204" pitchFamily="18" charset="0"/>
                        </a:rPr>
                        <m:t>=</m:t>
                      </m:r>
                      <m:r>
                        <a:rPr lang="en-US" sz="1400" b="0" i="1" smtClean="0">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a:rPr lang="en-US" sz="1400" b="0" i="1" smtClean="0">
                              <a:latin typeface="Cambria Math" panose="02040503050406030204" pitchFamily="18" charset="0"/>
                            </a:rPr>
                            <m:t>𝐷𝑆𝐶</m:t>
                          </m:r>
                        </m:sub>
                      </m:sSub>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𝑚𝑖𝑛𝑇𝑎𝑟𝑔𝑒𝑡𝐵𝑝𝑝</m:t>
                          </m:r>
                        </m:e>
                      </m:d>
                      <m:r>
                        <a:rPr lang="en-US" sz="1400" b="0" i="1" smtClean="0">
                          <a:latin typeface="Cambria Math" panose="02040503050406030204" pitchFamily="18" charset="0"/>
                        </a:rPr>
                        <m:t>=</m:t>
                      </m:r>
                      <m:r>
                        <a:rPr lang="en-US" sz="1400" b="0" i="1" smtClean="0">
                          <a:latin typeface="Cambria Math" panose="02040503050406030204" pitchFamily="18" charset="0"/>
                        </a:rPr>
                        <m:t>𝑃𝑖𝑥𝑒𝑙𝐶𝑙𝑜𝑐𝑘</m:t>
                      </m:r>
                      <m:r>
                        <a:rPr lang="en-US" sz="1400" b="0" i="1" smtClean="0">
                          <a:latin typeface="Cambria Math" panose="02040503050406030204" pitchFamily="18" charset="0"/>
                        </a:rPr>
                        <m:t>∗</m:t>
                      </m:r>
                      <m:r>
                        <a:rPr lang="en-US" sz="1400" b="0" i="1" smtClean="0">
                          <a:latin typeface="Cambria Math" panose="02040503050406030204" pitchFamily="18" charset="0"/>
                        </a:rPr>
                        <m:t>𝑚𝑖𝑛𝑇𝑎𝑟𝑔𝑒𝑡𝐵𝑝𝑝</m:t>
                      </m:r>
                    </m:oMath>
                  </m:oMathPara>
                </a14:m>
                <a:endParaRPr lang="en-US" sz="1400" dirty="0"/>
              </a:p>
              <a:p>
                <a:pPr marL="0" indent="0">
                  <a:lnSpc>
                    <a:spcPct val="150000"/>
                  </a:lnSpc>
                  <a:buNone/>
                </a:pPr>
                <a14:m>
                  <m:oMathPara xmlns:m="http://schemas.openxmlformats.org/officeDocument/2006/math">
                    <m:oMathParaPr>
                      <m:jc m:val="left"/>
                    </m:oMathParaPr>
                    <m:oMath xmlns:m="http://schemas.openxmlformats.org/officeDocument/2006/math">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m:t>
                          </m:r>
                          <m:r>
                            <a:rPr lang="en-US" sz="1400" b="0" i="1" smtClean="0">
                              <a:latin typeface="Cambria Math" panose="02040503050406030204" pitchFamily="18" charset="0"/>
                            </a:rPr>
                            <m:t>𝑖𝑛</m:t>
                          </m:r>
                          <m:r>
                            <a:rPr lang="en-US" sz="1400" i="1">
                              <a:latin typeface="Cambria Math" panose="02040503050406030204" pitchFamily="18" charset="0"/>
                            </a:rPr>
                            <m:t>𝐶𝑜𝑚𝑝𝑟𝑒𝑠𝑠𝑒𝑑</m:t>
                          </m:r>
                        </m:sub>
                      </m:sSub>
                      <m:r>
                        <a:rPr lang="en-US" sz="1400" i="1">
                          <a:latin typeface="Cambria Math" panose="02040503050406030204" pitchFamily="18" charset="0"/>
                        </a:rPr>
                        <m:t>=</m:t>
                      </m:r>
                      <m:r>
                        <a:rPr lang="en-US" sz="1400" i="1">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i="1">
                              <a:latin typeface="Cambria Math" panose="02040503050406030204" pitchFamily="18" charset="0"/>
                            </a:rPr>
                            <m:t>𝑤</m:t>
                          </m:r>
                        </m:e>
                        <m:sub>
                          <m:r>
                            <a:rPr lang="en-US" sz="1400" b="0" i="1" smtClean="0">
                              <a:latin typeface="Cambria Math" panose="02040503050406030204" pitchFamily="18" charset="0"/>
                            </a:rPr>
                            <m:t>𝐷𝑆𝐶</m:t>
                          </m:r>
                        </m:sub>
                      </m:sSub>
                      <m:d>
                        <m:dPr>
                          <m:ctrlPr>
                            <a:rPr lang="en-US" sz="1400" i="1">
                              <a:latin typeface="Cambria Math" panose="02040503050406030204" pitchFamily="18" charset="0"/>
                            </a:rPr>
                          </m:ctrlPr>
                        </m:dPr>
                        <m:e>
                          <m:r>
                            <a:rPr lang="en-US" sz="1400" i="1">
                              <a:latin typeface="Cambria Math" panose="02040503050406030204" pitchFamily="18" charset="0"/>
                            </a:rPr>
                            <m:t>𝑚𝑎𝑥𝑇𝑎𝑟𝑔𝑒𝑡𝐵𝑝𝑝</m:t>
                          </m:r>
                        </m:e>
                      </m:d>
                      <m:r>
                        <a:rPr lang="en-US" sz="1400" b="0" i="1" smtClean="0">
                          <a:latin typeface="Cambria Math" panose="02040503050406030204" pitchFamily="18" charset="0"/>
                        </a:rPr>
                        <m:t>=</m:t>
                      </m:r>
                      <m:r>
                        <a:rPr lang="en-US" sz="1400" i="1">
                          <a:latin typeface="Cambria Math" panose="02040503050406030204" pitchFamily="18" charset="0"/>
                        </a:rPr>
                        <m:t>𝑃𝑖𝑥𝑒𝑙𝐶𝑙𝑜𝑐𝑘</m:t>
                      </m:r>
                      <m:r>
                        <a:rPr lang="en-US" sz="1400" i="1">
                          <a:latin typeface="Cambria Math" panose="02040503050406030204" pitchFamily="18" charset="0"/>
                        </a:rPr>
                        <m:t>∗</m:t>
                      </m:r>
                      <m:r>
                        <a:rPr lang="en-US" sz="1400" i="1">
                          <a:latin typeface="Cambria Math" panose="02040503050406030204" pitchFamily="18" charset="0"/>
                        </a:rPr>
                        <m:t>𝑚𝑎𝑥𝑇𝑎𝑟𝑔𝑒𝑡𝐵𝑝𝑝</m:t>
                      </m:r>
                    </m:oMath>
                  </m:oMathPara>
                </a14:m>
                <a:endParaRPr lang="en-US" sz="1400" dirty="0"/>
              </a:p>
              <a:p>
                <a:pPr marL="0" indent="0">
                  <a:buNone/>
                </a:pPr>
                <a:endParaRPr lang="en-US" dirty="0"/>
              </a:p>
              <a:p>
                <a:pPr marL="0" indent="0">
                  <a:buNone/>
                </a:pPr>
                <a:r>
                  <a:rPr lang="en-US" dirty="0"/>
                  <a:t>Calculate Target </a:t>
                </a:r>
                <a:r>
                  <a:rPr lang="en-US" dirty="0" err="1"/>
                  <a:t>Bpp</a:t>
                </a:r>
                <a:r>
                  <a:rPr lang="en-US" dirty="0"/>
                  <a:t>:</a:t>
                </a:r>
              </a:p>
              <a:p>
                <a:pPr marL="0" indent="0">
                  <a:buNone/>
                </a:pPr>
                <a:endParaRPr lang="en-US" dirty="0"/>
              </a:p>
              <a:p>
                <a:pPr marL="0" indent="0">
                  <a:buNone/>
                </a:pPr>
                <a:r>
                  <a:rPr lang="en-US" sz="1600" dirty="0"/>
                  <a:t>If </a:t>
                </a:r>
                <a14:m>
                  <m:oMath xmlns:m="http://schemas.openxmlformats.org/officeDocument/2006/math">
                    <m:r>
                      <a:rPr lang="en-US" sz="1400" b="0" i="0" smtClean="0">
                        <a:latin typeface="Cambria Math" panose="02040503050406030204" pitchFamily="18" charset="0"/>
                      </a:rPr>
                      <m:t> </m:t>
                    </m:r>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𝑛𝑜𝐷𝑆𝐶</m:t>
                        </m:r>
                      </m:sub>
                    </m:sSub>
                    <m:r>
                      <a:rPr lang="en-US" sz="1400" b="0" i="1" smtClean="0">
                        <a:latin typeface="Cambria Math" panose="02040503050406030204" pitchFamily="18" charset="0"/>
                      </a:rPr>
                      <m:t>&gt;</m:t>
                    </m:r>
                    <m:sSub>
                      <m:sSubPr>
                        <m:ctrlPr>
                          <a:rPr lang="en-US" sz="1400" i="1">
                            <a:latin typeface="Cambria Math" panose="02040503050406030204" pitchFamily="18" charset="0"/>
                          </a:rPr>
                        </m:ctrlPr>
                      </m:sSubPr>
                      <m:e>
                        <m:r>
                          <a:rPr lang="en-US" sz="1400" i="1">
                            <a:latin typeface="Cambria Math" panose="02040503050406030204" pitchFamily="18" charset="0"/>
                          </a:rPr>
                          <m:t>𝐿𝑖𝑛𝑘𝐵𝑤</m:t>
                        </m:r>
                      </m:e>
                      <m:sub>
                        <m:r>
                          <a:rPr lang="en-US" sz="1400" i="1">
                            <a:latin typeface="Cambria Math" panose="02040503050406030204" pitchFamily="18" charset="0"/>
                          </a:rPr>
                          <m:t>𝑒𝑓𝑓𝑒𝑐𝑡𝑖𝑣𝑒</m:t>
                        </m:r>
                      </m:sub>
                    </m:sSub>
                    <m:r>
                      <a:rPr lang="en-US" sz="1400" b="0" i="1" smtClean="0">
                        <a:latin typeface="Cambria Math" panose="02040503050406030204" pitchFamily="18" charset="0"/>
                      </a:rPr>
                      <m:t>≥</m:t>
                    </m:r>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m:t>
                        </m:r>
                        <m:r>
                          <a:rPr lang="en-US" sz="1400" b="0" i="1" smtClean="0">
                            <a:latin typeface="Cambria Math" panose="02040503050406030204" pitchFamily="18" charset="0"/>
                          </a:rPr>
                          <m:t>𝑖𝑛</m:t>
                        </m:r>
                        <m:r>
                          <a:rPr lang="en-US" sz="1400" i="1">
                            <a:latin typeface="Cambria Math" panose="02040503050406030204" pitchFamily="18" charset="0"/>
                          </a:rPr>
                          <m:t>𝐶𝑜𝑚𝑝𝑟𝑒𝑠𝑠𝑒𝑑</m:t>
                        </m:r>
                      </m:sub>
                    </m:sSub>
                  </m:oMath>
                </a14:m>
                <a:r>
                  <a:rPr lang="en-US" sz="1400" dirty="0"/>
                  <a:t>:</a:t>
                </a:r>
              </a:p>
              <a:p>
                <a:pPr marL="0" indent="0">
                  <a:buNone/>
                </a:pPr>
                <a:r>
                  <a:rPr lang="en-US" sz="1400" dirty="0"/>
                  <a:t>	</a:t>
                </a:r>
                <a14:m>
                  <m:oMath xmlns:m="http://schemas.openxmlformats.org/officeDocument/2006/math">
                    <m:r>
                      <a:rPr lang="en-US" sz="1400" b="0" i="1" smtClean="0">
                        <a:latin typeface="Cambria Math" panose="02040503050406030204" pitchFamily="18" charset="0"/>
                      </a:rPr>
                      <m:t>𝑇𝑎𝑟𝑔𝑒𝑡𝐵𝑝</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𝑝</m:t>
                        </m:r>
                      </m:e>
                      <m:sub>
                        <m:r>
                          <a:rPr lang="en-US" sz="1400" b="0" i="1" smtClean="0">
                            <a:latin typeface="Cambria Math" panose="02040503050406030204" pitchFamily="18" charset="0"/>
                          </a:rPr>
                          <m:t>𝑑𝑒𝑠𝑖𝑟𝑒𝑑</m:t>
                        </m:r>
                      </m:sub>
                    </m:sSub>
                    <m:r>
                      <a:rPr lang="en-US" sz="1400" b="0" i="1" smtClean="0">
                        <a:latin typeface="Cambria Math" panose="02040503050406030204" pitchFamily="18" charset="0"/>
                      </a:rPr>
                      <m:t>=</m:t>
                    </m:r>
                    <m:r>
                      <a:rPr lang="en-US" sz="1400" b="0" i="1" smtClean="0">
                        <a:latin typeface="Cambria Math" panose="02040503050406030204" pitchFamily="18" charset="0"/>
                      </a:rPr>
                      <m:t>𝑀𝑎𝑥𝑇𝑎𝑟𝑔𝑒𝑡𝐵𝑝𝑝</m:t>
                    </m:r>
                  </m:oMath>
                </a14:m>
                <a:endParaRPr lang="en-US" sz="1400" dirty="0"/>
              </a:p>
              <a:p>
                <a:pPr marL="0" indent="0">
                  <a:buNone/>
                </a:pPr>
                <a:endParaRPr lang="en-US" sz="1600" dirty="0"/>
              </a:p>
              <a:p>
                <a:pPr marL="0" indent="0">
                  <a:buNone/>
                </a:pPr>
                <a:r>
                  <a:rPr lang="en-US" sz="1600" dirty="0"/>
                  <a:t>If</a:t>
                </a:r>
                <a14:m>
                  <m:oMath xmlns:m="http://schemas.openxmlformats.org/officeDocument/2006/math">
                    <m:r>
                      <a:rPr lang="en-US" sz="1400" b="0" i="0" smtClean="0">
                        <a:latin typeface="Cambria Math" panose="02040503050406030204" pitchFamily="18" charset="0"/>
                      </a:rPr>
                      <m:t> </m:t>
                    </m:r>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𝑚𝑖𝑛𝐶𝑜𝑚𝑝𝑟𝑒𝑠𝑠𝑒𝑑</m:t>
                        </m:r>
                      </m:sub>
                    </m:sSub>
                    <m:r>
                      <a:rPr lang="en-US" sz="1400" i="1">
                        <a:latin typeface="Cambria Math" panose="02040503050406030204" pitchFamily="18" charset="0"/>
                      </a:rPr>
                      <m:t>&gt;</m:t>
                    </m:r>
                    <m:sSub>
                      <m:sSubPr>
                        <m:ctrlPr>
                          <a:rPr lang="en-US" sz="1400" i="1">
                            <a:latin typeface="Cambria Math" panose="02040503050406030204" pitchFamily="18" charset="0"/>
                          </a:rPr>
                        </m:ctrlPr>
                      </m:sSubPr>
                      <m:e>
                        <m:r>
                          <a:rPr lang="en-US" sz="1400" i="1">
                            <a:latin typeface="Cambria Math" panose="02040503050406030204" pitchFamily="18" charset="0"/>
                          </a:rPr>
                          <m:t>𝐿𝑖𝑛𝑘𝐵𝑤</m:t>
                        </m:r>
                      </m:e>
                      <m:sub>
                        <m:r>
                          <a:rPr lang="en-US" sz="1400" i="1">
                            <a:latin typeface="Cambria Math" panose="02040503050406030204" pitchFamily="18" charset="0"/>
                          </a:rPr>
                          <m:t>𝑒𝑓𝑓𝑒𝑐𝑡𝑖𝑣𝑒</m:t>
                        </m:r>
                      </m:sub>
                    </m:sSub>
                    <m:r>
                      <a:rPr lang="en-US" sz="1400" i="1">
                        <a:latin typeface="Cambria Math" panose="02040503050406030204" pitchFamily="18" charset="0"/>
                      </a:rPr>
                      <m:t>≥</m:t>
                    </m:r>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m:t>
                        </m:r>
                        <m:r>
                          <a:rPr lang="en-US" sz="1400" b="0" i="1" smtClean="0">
                            <a:latin typeface="Cambria Math" panose="02040503050406030204" pitchFamily="18" charset="0"/>
                          </a:rPr>
                          <m:t>𝑎𝑥</m:t>
                        </m:r>
                        <m:r>
                          <a:rPr lang="en-US" sz="1400" i="1">
                            <a:latin typeface="Cambria Math" panose="02040503050406030204" pitchFamily="18" charset="0"/>
                          </a:rPr>
                          <m:t>𝐶𝑜𝑚𝑝𝑟𝑒𝑠𝑠𝑒𝑑</m:t>
                        </m:r>
                      </m:sub>
                    </m:sSub>
                  </m:oMath>
                </a14:m>
                <a:r>
                  <a:rPr lang="en-US" sz="1400" dirty="0"/>
                  <a:t>:</a:t>
                </a:r>
              </a:p>
              <a:p>
                <a:pPr marL="0" indent="0">
                  <a:buNone/>
                </a:pPr>
                <a:r>
                  <a:rPr lang="en-US" sz="1400" dirty="0"/>
                  <a:t>	</a:t>
                </a:r>
                <a14:m>
                  <m:oMath xmlns:m="http://schemas.openxmlformats.org/officeDocument/2006/math">
                    <m:r>
                      <a:rPr lang="en-US" sz="1400" i="1">
                        <a:latin typeface="Cambria Math" panose="02040503050406030204" pitchFamily="18" charset="0"/>
                      </a:rPr>
                      <m:t>𝑇𝑎𝑟𝑔𝑒𝑡𝐵𝑝</m:t>
                    </m:r>
                    <m:sSub>
                      <m:sSubPr>
                        <m:ctrlPr>
                          <a:rPr lang="en-US" sz="1400" i="1">
                            <a:latin typeface="Cambria Math" panose="02040503050406030204" pitchFamily="18" charset="0"/>
                          </a:rPr>
                        </m:ctrlPr>
                      </m:sSubPr>
                      <m:e>
                        <m:r>
                          <a:rPr lang="en-US" sz="1400" i="1">
                            <a:latin typeface="Cambria Math" panose="02040503050406030204" pitchFamily="18" charset="0"/>
                          </a:rPr>
                          <m:t>𝑝</m:t>
                        </m:r>
                      </m:e>
                      <m:sub>
                        <m:r>
                          <a:rPr lang="en-US" sz="1400" i="1">
                            <a:latin typeface="Cambria Math" panose="02040503050406030204" pitchFamily="18" charset="0"/>
                          </a:rPr>
                          <m:t>𝑑𝑒𝑠𝑖𝑟𝑒𝑑</m:t>
                        </m:r>
                      </m:sub>
                    </m:sSub>
                    <m:r>
                      <a:rPr lang="en-US" sz="1400" i="1">
                        <a:latin typeface="Cambria Math" panose="02040503050406030204" pitchFamily="18" charset="0"/>
                      </a:rPr>
                      <m:t>=</m:t>
                    </m:r>
                    <m:sSub>
                      <m:sSubPr>
                        <m:ctrlPr>
                          <a:rPr lang="en-US" sz="1400" b="0" i="1" smtClean="0">
                            <a:latin typeface="Cambria Math" panose="02040503050406030204" pitchFamily="18" charset="0"/>
                          </a:rPr>
                        </m:ctrlPr>
                      </m:sSubPr>
                      <m:e>
                        <m:d>
                          <m:dPr>
                            <m:begChr m:val="⌊"/>
                            <m:endChr m:val="⌋"/>
                            <m:ctrlPr>
                              <a:rPr lang="en-US" sz="1400" i="1" smtClean="0">
                                <a:latin typeface="Cambria Math" panose="02040503050406030204" pitchFamily="18" charset="0"/>
                              </a:rPr>
                            </m:ctrlPr>
                          </m:dPr>
                          <m:e>
                            <m:f>
                              <m:fPr>
                                <m:ctrlPr>
                                  <a:rPr lang="en-US" sz="1400" b="0" i="1" smtClean="0">
                                    <a:latin typeface="Cambria Math" panose="02040503050406030204" pitchFamily="18" charset="0"/>
                                  </a:rPr>
                                </m:ctrlPr>
                              </m:fPr>
                              <m:num>
                                <m:r>
                                  <a:rPr lang="en-US" sz="1400" i="1">
                                    <a:latin typeface="Cambria Math" panose="02040503050406030204" pitchFamily="18" charset="0"/>
                                  </a:rPr>
                                  <m:t>𝐿𝑖𝑛𝑘𝐵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𝑒𝑓𝑓𝑒𝑐𝑡𝑖𝑣𝑒</m:t>
                                    </m:r>
                                  </m:sub>
                                </m:sSub>
                              </m:num>
                              <m:den>
                                <m:r>
                                  <a:rPr lang="en-US" sz="1400" b="0" i="1" smtClean="0">
                                    <a:latin typeface="Cambria Math" panose="02040503050406030204" pitchFamily="18" charset="0"/>
                                  </a:rPr>
                                  <m:t>𝑃𝑖𝑥𝑒𝑙𝐶𝑙𝑜𝑐𝑘</m:t>
                                </m:r>
                              </m:den>
                            </m:f>
                          </m:e>
                        </m:d>
                      </m:e>
                      <m:sub>
                        <m:r>
                          <a:rPr lang="en-US" sz="1400" b="0" i="1" smtClean="0">
                            <a:latin typeface="Cambria Math" panose="02040503050406030204" pitchFamily="18" charset="0"/>
                          </a:rPr>
                          <m:t>𝑠𝑢𝑝𝑝𝑜𝑟𝑡𝑒𝑑𝐵𝑝𝑝𝑆𝑡𝑒𝑝</m:t>
                        </m:r>
                      </m:sub>
                    </m:sSub>
                  </m:oMath>
                </a14:m>
                <a:endParaRPr lang="en-US" sz="1600" dirty="0"/>
              </a:p>
              <a:p>
                <a:pPr marL="0" indent="0">
                  <a:buNone/>
                </a:pPr>
                <a:endParaRPr lang="en-US" sz="1600" dirty="0"/>
              </a:p>
            </p:txBody>
          </p:sp>
        </mc:Choice>
        <mc:Fallback xmlns="">
          <p:sp>
            <p:nvSpPr>
              <p:cNvPr id="2" name="Content Placeholder 1">
                <a:extLst>
                  <a:ext uri="{FF2B5EF4-FFF2-40B4-BE49-F238E27FC236}">
                    <a16:creationId xmlns:a16="http://schemas.microsoft.com/office/drawing/2014/main" id="{C9231975-2047-4851-A12E-917A06FF834F}"/>
                  </a:ext>
                </a:extLst>
              </p:cNvPr>
              <p:cNvSpPr>
                <a:spLocks noGrp="1" noRot="1" noChangeAspect="1" noMove="1" noResize="1" noEditPoints="1" noAdjustHandles="1" noChangeArrowheads="1" noChangeShapeType="1" noTextEdit="1"/>
              </p:cNvSpPr>
              <p:nvPr>
                <p:ph sz="quarter" idx="14"/>
              </p:nvPr>
            </p:nvSpPr>
            <p:spPr>
              <a:xfrm>
                <a:off x="5320145" y="914400"/>
                <a:ext cx="6664532" cy="5448300"/>
              </a:xfrm>
              <a:blipFill>
                <a:blip r:embed="rId2"/>
                <a:stretch>
                  <a:fillRect l="-823" t="-1342"/>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2CF23743-DAF6-4F6A-BBFC-549A73898D16}"/>
              </a:ext>
            </a:extLst>
          </p:cNvPr>
          <p:cNvSpPr>
            <a:spLocks noGrp="1"/>
          </p:cNvSpPr>
          <p:nvPr>
            <p:ph type="title"/>
          </p:nvPr>
        </p:nvSpPr>
        <p:spPr/>
        <p:txBody>
          <a:bodyPr>
            <a:normAutofit fontScale="90000"/>
          </a:bodyPr>
          <a:lstStyle/>
          <a:p>
            <a:r>
              <a:rPr lang="en-US" dirty="0"/>
              <a:t>Calculate Target </a:t>
            </a:r>
            <a:r>
              <a:rPr lang="en-US" dirty="0" err="1"/>
              <a:t>Bpp</a:t>
            </a:r>
            <a:r>
              <a:rPr lang="en-US" dirty="0"/>
              <a:t> – Internal Only</a:t>
            </a:r>
          </a:p>
        </p:txBody>
      </p:sp>
      <p:sp>
        <p:nvSpPr>
          <p:cNvPr id="4" name="Text Placeholder 3">
            <a:extLst>
              <a:ext uri="{FF2B5EF4-FFF2-40B4-BE49-F238E27FC236}">
                <a16:creationId xmlns:a16="http://schemas.microsoft.com/office/drawing/2014/main" id="{C2E36BAE-7BC3-4D7E-A0EE-B1954A238F68}"/>
              </a:ext>
            </a:extLst>
          </p:cNvPr>
          <p:cNvSpPr>
            <a:spLocks noGrp="1"/>
          </p:cNvSpPr>
          <p:nvPr>
            <p:ph type="body" sz="quarter" idx="15"/>
          </p:nvPr>
        </p:nvSpPr>
        <p:spPr>
          <a:xfrm>
            <a:off x="266700" y="1174716"/>
            <a:ext cx="4910942" cy="5187984"/>
          </a:xfrm>
        </p:spPr>
        <p:txBody>
          <a:bodyPr>
            <a:normAutofit/>
          </a:bodyPr>
          <a:lstStyle/>
          <a:p>
            <a:pPr marL="342900" indent="-342900">
              <a:lnSpc>
                <a:spcPct val="150000"/>
              </a:lnSpc>
              <a:buFont typeface="Wingdings" panose="05000000000000000000" pitchFamily="2" charset="2"/>
              <a:buChar char="§"/>
            </a:pPr>
            <a:r>
              <a:rPr lang="en-US" dirty="0"/>
              <a:t>Before DP2.0, target </a:t>
            </a:r>
            <a:r>
              <a:rPr lang="en-US" dirty="0" err="1"/>
              <a:t>bpp</a:t>
            </a:r>
            <a:r>
              <a:rPr lang="en-US" dirty="0"/>
              <a:t> range will be limited to </a:t>
            </a:r>
            <a:r>
              <a:rPr lang="en-US" dirty="0">
                <a:solidFill>
                  <a:srgbClr val="FF0000"/>
                </a:solidFill>
              </a:rPr>
              <a:t>8-16 </a:t>
            </a:r>
            <a:r>
              <a:rPr lang="en-US" dirty="0" err="1">
                <a:solidFill>
                  <a:srgbClr val="FF0000"/>
                </a:solidFill>
              </a:rPr>
              <a:t>bpp</a:t>
            </a:r>
            <a:r>
              <a:rPr lang="en-US" dirty="0">
                <a:solidFill>
                  <a:srgbClr val="FF0000"/>
                </a:solidFill>
              </a:rPr>
              <a:t> </a:t>
            </a:r>
            <a:r>
              <a:rPr lang="en-US" dirty="0"/>
              <a:t>to improve interoperability</a:t>
            </a:r>
          </a:p>
          <a:p>
            <a:pPr marL="342900" indent="-342900">
              <a:lnSpc>
                <a:spcPct val="150000"/>
              </a:lnSpc>
              <a:buFont typeface="Wingdings" panose="05000000000000000000" pitchFamily="2" charset="2"/>
              <a:buChar char="§"/>
            </a:pPr>
            <a:r>
              <a:rPr lang="en-US" dirty="0"/>
              <a:t>DPCD 0x6f </a:t>
            </a:r>
            <a:r>
              <a:rPr lang="en-US" dirty="0">
                <a:solidFill>
                  <a:srgbClr val="FF0000"/>
                </a:solidFill>
              </a:rPr>
              <a:t>BITS_PER_PIXEL_INCREMENT</a:t>
            </a:r>
            <a:r>
              <a:rPr lang="en-US" dirty="0"/>
              <a:t> field will be taken into account, when determining target </a:t>
            </a:r>
            <a:r>
              <a:rPr lang="en-US" dirty="0" err="1"/>
              <a:t>bpp</a:t>
            </a:r>
            <a:endParaRPr lang="en-US" dirty="0"/>
          </a:p>
          <a:p>
            <a:pPr marL="342900" indent="-342900">
              <a:lnSpc>
                <a:spcPct val="150000"/>
              </a:lnSpc>
              <a:buFont typeface="Wingdings" panose="05000000000000000000" pitchFamily="2" charset="2"/>
              <a:buChar char="§"/>
            </a:pPr>
            <a:r>
              <a:rPr lang="en-US" dirty="0"/>
              <a:t>Effective link bandwidth will </a:t>
            </a:r>
            <a:r>
              <a:rPr lang="en-US" dirty="0">
                <a:solidFill>
                  <a:srgbClr val="FF0000"/>
                </a:solidFill>
              </a:rPr>
              <a:t>deduct FEC overhead</a:t>
            </a:r>
          </a:p>
        </p:txBody>
      </p:sp>
      <p:sp>
        <p:nvSpPr>
          <p:cNvPr id="9" name="Footer Placeholder 8">
            <a:extLst>
              <a:ext uri="{FF2B5EF4-FFF2-40B4-BE49-F238E27FC236}">
                <a16:creationId xmlns:a16="http://schemas.microsoft.com/office/drawing/2014/main" id="{960F1D1B-4978-4B8F-8627-10F5B2E2DC3E}"/>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DCE3C0DB-C889-43A0-8AF4-05EB917BEF03}"/>
              </a:ext>
            </a:extLst>
          </p:cNvPr>
          <p:cNvSpPr>
            <a:spLocks noGrp="1"/>
          </p:cNvSpPr>
          <p:nvPr>
            <p:ph type="sldNum" sz="quarter" idx="21"/>
          </p:nvPr>
        </p:nvSpPr>
        <p:spPr/>
        <p:txBody>
          <a:bodyPr/>
          <a:lstStyle/>
          <a:p>
            <a:fld id="{9BC932D5-48D2-3F48-87E1-D925B9343798}" type="slidenum">
              <a:rPr lang="en-US" smtClean="0"/>
              <a:pPr/>
              <a:t>19</a:t>
            </a:fld>
            <a:endParaRPr lang="en-US" dirty="0"/>
          </a:p>
        </p:txBody>
      </p:sp>
    </p:spTree>
    <p:extLst>
      <p:ext uri="{BB962C8B-B14F-4D97-AF65-F5344CB8AC3E}">
        <p14:creationId xmlns:p14="http://schemas.microsoft.com/office/powerpoint/2010/main" val="3114736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DSC TERMINOLOGIES</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2</a:t>
            </a:fld>
            <a:endParaRPr lang="en-US" dirty="0"/>
          </a:p>
        </p:txBody>
      </p:sp>
    </p:spTree>
    <p:extLst>
      <p:ext uri="{BB962C8B-B14F-4D97-AF65-F5344CB8AC3E}">
        <p14:creationId xmlns:p14="http://schemas.microsoft.com/office/powerpoint/2010/main" val="3100049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C9231975-2047-4851-A12E-917A06FF834F}"/>
                  </a:ext>
                </a:extLst>
              </p:cNvPr>
              <p:cNvSpPr>
                <a:spLocks noGrp="1"/>
              </p:cNvSpPr>
              <p:nvPr>
                <p:ph sz="quarter" idx="14"/>
              </p:nvPr>
            </p:nvSpPr>
            <p:spPr>
              <a:xfrm>
                <a:off x="4974672" y="882156"/>
                <a:ext cx="6560189" cy="5448300"/>
              </a:xfrm>
            </p:spPr>
            <p:txBody>
              <a:bodyPr/>
              <a:lstStyle/>
              <a:p>
                <a:pPr marL="0" indent="0">
                  <a:buNone/>
                </a:pPr>
                <a:r>
                  <a:rPr lang="en-US" dirty="0"/>
                  <a:t>Variables:</a:t>
                </a:r>
              </a:p>
              <a:p>
                <a:pPr marL="0" indent="0">
                  <a:buNone/>
                </a:pPr>
                <a:endParaRPr lang="en-US" dirty="0"/>
              </a:p>
              <a:p>
                <a:pPr marL="0" indent="0">
                  <a:lnSpc>
                    <a:spcPct val="150000"/>
                  </a:lnSpc>
                  <a:buNone/>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a:rPr lang="en-US" sz="1400" b="0" i="1" smtClean="0">
                              <a:latin typeface="Cambria Math" panose="02040503050406030204" pitchFamily="18" charset="0"/>
                            </a:rPr>
                            <m:t>𝑛𝑜𝐷𝑆𝐶</m:t>
                          </m:r>
                        </m:sub>
                      </m:sSub>
                      <m:r>
                        <a:rPr lang="en-US" sz="1400" b="0" i="1" smtClean="0">
                          <a:latin typeface="Cambria Math" panose="02040503050406030204" pitchFamily="18" charset="0"/>
                        </a:rPr>
                        <m:t>=2089.75∗3</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10</m:t>
                          </m:r>
                        </m:e>
                      </m:d>
                      <m:r>
                        <a:rPr lang="en-US" sz="1400" b="0" i="1" smtClean="0">
                          <a:latin typeface="Cambria Math" panose="02040503050406030204" pitchFamily="18" charset="0"/>
                        </a:rPr>
                        <m:t>∗1=62692.5 </m:t>
                      </m:r>
                      <m:r>
                        <a:rPr lang="en-US" sz="1400" b="0" i="1" smtClean="0">
                          <a:latin typeface="Cambria Math" panose="02040503050406030204" pitchFamily="18" charset="0"/>
                        </a:rPr>
                        <m:t>𝑀𝑏𝑝𝑠</m:t>
                      </m:r>
                    </m:oMath>
                  </m:oMathPara>
                </a14:m>
                <a:endParaRPr lang="en-US" sz="1400" dirty="0"/>
              </a:p>
              <a:p>
                <a:pPr marL="0" indent="0">
                  <a:lnSpc>
                    <a:spcPct val="150000"/>
                  </a:lnSpc>
                  <a:buNone/>
                </a:pPr>
                <a14:m>
                  <m:oMathPara xmlns:m="http://schemas.openxmlformats.org/officeDocument/2006/math">
                    <m:oMathParaPr>
                      <m:jc m:val="left"/>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𝐿𝑖𝑛𝑘𝐵𝑤</m:t>
                          </m:r>
                        </m:e>
                        <m:sub>
                          <m:r>
                            <a:rPr lang="en-US" sz="1400" i="1">
                              <a:latin typeface="Cambria Math" panose="02040503050406030204" pitchFamily="18" charset="0"/>
                            </a:rPr>
                            <m:t>𝑒𝑓𝑓𝑒𝑐𝑡𝑖𝑣𝑒</m:t>
                          </m:r>
                        </m:sub>
                      </m:sSub>
                      <m:r>
                        <a:rPr lang="en-US" sz="1400" i="1">
                          <a:latin typeface="Cambria Math" panose="02040503050406030204" pitchFamily="18" charset="0"/>
                        </a:rPr>
                        <m:t>=</m:t>
                      </m:r>
                      <m:r>
                        <a:rPr lang="en-US" sz="1400" b="0" i="1" smtClean="0">
                          <a:latin typeface="Cambria Math" panose="02040503050406030204" pitchFamily="18" charset="0"/>
                        </a:rPr>
                        <m:t>4</m:t>
                      </m:r>
                      <m:r>
                        <a:rPr lang="en-US" sz="1400" i="1">
                          <a:latin typeface="Cambria Math" panose="02040503050406030204" pitchFamily="18" charset="0"/>
                        </a:rPr>
                        <m:t>∗</m:t>
                      </m:r>
                      <m:r>
                        <a:rPr lang="en-US" sz="1400" b="0" i="1" smtClean="0">
                          <a:latin typeface="Cambria Math" panose="02040503050406030204" pitchFamily="18" charset="0"/>
                        </a:rPr>
                        <m:t>8100 </m:t>
                      </m:r>
                      <m:r>
                        <a:rPr lang="en-US" sz="1400" b="0" i="1" smtClean="0">
                          <a:latin typeface="Cambria Math" panose="02040503050406030204" pitchFamily="18" charset="0"/>
                        </a:rPr>
                        <m:t>𝑀𝐻𝑧</m:t>
                      </m:r>
                      <m:r>
                        <a:rPr lang="en-US" sz="1400" i="1">
                          <a:latin typeface="Cambria Math" panose="02040503050406030204" pitchFamily="18" charset="0"/>
                        </a:rPr>
                        <m:t>∗</m:t>
                      </m:r>
                      <m:d>
                        <m:dPr>
                          <m:ctrlPr>
                            <a:rPr lang="en-US" sz="1400" i="1">
                              <a:latin typeface="Cambria Math" panose="02040503050406030204" pitchFamily="18" charset="0"/>
                            </a:rPr>
                          </m:ctrlPr>
                        </m:dPr>
                        <m:e>
                          <m:r>
                            <a:rPr lang="en-US" sz="1400" i="1">
                              <a:latin typeface="Cambria Math" panose="02040503050406030204" pitchFamily="18" charset="0"/>
                            </a:rPr>
                            <m:t>1−</m:t>
                          </m:r>
                          <m:r>
                            <a:rPr lang="en-US" sz="1400" b="0" i="1" smtClean="0">
                              <a:latin typeface="Cambria Math" panose="02040503050406030204" pitchFamily="18" charset="0"/>
                            </a:rPr>
                            <m:t>20%</m:t>
                          </m:r>
                        </m:e>
                      </m:d>
                      <m:r>
                        <a:rPr lang="en-US" sz="1400" i="1">
                          <a:latin typeface="Cambria Math" panose="02040503050406030204" pitchFamily="18" charset="0"/>
                        </a:rPr>
                        <m:t>∗</m:t>
                      </m:r>
                      <m:d>
                        <m:dPr>
                          <m:ctrlPr>
                            <a:rPr lang="en-US" sz="1400" i="1">
                              <a:latin typeface="Cambria Math" panose="02040503050406030204" pitchFamily="18" charset="0"/>
                            </a:rPr>
                          </m:ctrlPr>
                        </m:dPr>
                        <m:e>
                          <m:r>
                            <a:rPr lang="en-US" sz="1400" i="1">
                              <a:latin typeface="Cambria Math" panose="02040503050406030204" pitchFamily="18" charset="0"/>
                            </a:rPr>
                            <m:t>1−3%</m:t>
                          </m:r>
                        </m:e>
                      </m:d>
                      <m:r>
                        <a:rPr lang="en-US" sz="1400" b="0" i="1" smtClean="0">
                          <a:latin typeface="Cambria Math" panose="02040503050406030204" pitchFamily="18" charset="0"/>
                        </a:rPr>
                        <m:t>=25142.4 </m:t>
                      </m:r>
                      <m:r>
                        <a:rPr lang="en-US" sz="1400" b="0" i="1" smtClean="0">
                          <a:latin typeface="Cambria Math" panose="02040503050406030204" pitchFamily="18" charset="0"/>
                        </a:rPr>
                        <m:t>𝑀𝑏𝑝𝑠</m:t>
                      </m:r>
                    </m:oMath>
                  </m:oMathPara>
                </a14:m>
                <a:endParaRPr lang="en-US" dirty="0"/>
              </a:p>
              <a:p>
                <a:pPr marL="0" indent="0">
                  <a:lnSpc>
                    <a:spcPct val="150000"/>
                  </a:lnSpc>
                  <a:buNone/>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𝑇𝑖𝑚𝑖𝑛𝑔𝐵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a:rPr lang="en-US" sz="1400" b="0" i="1" smtClean="0">
                              <a:latin typeface="Cambria Math" panose="02040503050406030204" pitchFamily="18" charset="0"/>
                            </a:rPr>
                            <m:t>𝑚𝑎𝑥𝐶𝑜𝑚𝑝𝑟𝑒𝑠𝑠𝑒𝑑</m:t>
                          </m:r>
                        </m:sub>
                      </m:sSub>
                      <m:r>
                        <a:rPr lang="en-US" sz="1400" b="0" i="1" smtClean="0">
                          <a:latin typeface="Cambria Math" panose="02040503050406030204" pitchFamily="18" charset="0"/>
                        </a:rPr>
                        <m:t>=2089.75 </m:t>
                      </m:r>
                      <m:r>
                        <a:rPr lang="en-US" sz="1400" b="0" i="1" smtClean="0">
                          <a:latin typeface="Cambria Math" panose="02040503050406030204" pitchFamily="18" charset="0"/>
                        </a:rPr>
                        <m:t>𝑀𝐻𝑧</m:t>
                      </m:r>
                      <m:r>
                        <a:rPr lang="en-US" sz="1400" b="0" i="1" smtClean="0">
                          <a:latin typeface="Cambria Math" panose="02040503050406030204" pitchFamily="18" charset="0"/>
                        </a:rPr>
                        <m:t>∗8 </m:t>
                      </m:r>
                      <m:r>
                        <a:rPr lang="en-US" sz="1400" b="0" i="1" smtClean="0">
                          <a:latin typeface="Cambria Math" panose="02040503050406030204" pitchFamily="18" charset="0"/>
                        </a:rPr>
                        <m:t>𝑏𝑝𝑝</m:t>
                      </m:r>
                      <m:r>
                        <a:rPr lang="en-US" sz="1400" b="0" i="1" smtClean="0">
                          <a:latin typeface="Cambria Math" panose="02040503050406030204" pitchFamily="18" charset="0"/>
                        </a:rPr>
                        <m:t>=16718 </m:t>
                      </m:r>
                      <m:r>
                        <a:rPr lang="en-US" sz="1400" b="0" i="1" smtClean="0">
                          <a:latin typeface="Cambria Math" panose="02040503050406030204" pitchFamily="18" charset="0"/>
                        </a:rPr>
                        <m:t>𝑀𝑏𝑝𝑠</m:t>
                      </m:r>
                    </m:oMath>
                  </m:oMathPara>
                </a14:m>
                <a:endParaRPr lang="en-US" sz="1400" dirty="0"/>
              </a:p>
              <a:p>
                <a:pPr marL="0" indent="0">
                  <a:lnSpc>
                    <a:spcPct val="150000"/>
                  </a:lnSpc>
                  <a:buNone/>
                </a:pPr>
                <a14:m>
                  <m:oMathPara xmlns:m="http://schemas.openxmlformats.org/officeDocument/2006/math">
                    <m:oMathParaPr>
                      <m:jc m:val="left"/>
                    </m:oMathParaPr>
                    <m:oMath xmlns:m="http://schemas.openxmlformats.org/officeDocument/2006/math">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m:t>
                          </m:r>
                          <m:r>
                            <a:rPr lang="en-US" sz="1400" b="0" i="1" smtClean="0">
                              <a:latin typeface="Cambria Math" panose="02040503050406030204" pitchFamily="18" charset="0"/>
                            </a:rPr>
                            <m:t>𝑖𝑛</m:t>
                          </m:r>
                          <m:r>
                            <a:rPr lang="en-US" sz="1400" i="1">
                              <a:latin typeface="Cambria Math" panose="02040503050406030204" pitchFamily="18" charset="0"/>
                            </a:rPr>
                            <m:t>𝐶𝑜𝑚𝑝𝑟𝑒𝑠𝑠𝑒𝑑</m:t>
                          </m:r>
                        </m:sub>
                      </m:sSub>
                      <m:r>
                        <a:rPr lang="en-US" sz="1400" i="1">
                          <a:latin typeface="Cambria Math" panose="02040503050406030204" pitchFamily="18" charset="0"/>
                        </a:rPr>
                        <m:t>=</m:t>
                      </m:r>
                      <m:r>
                        <a:rPr lang="en-US" sz="1400" b="0" i="1" smtClean="0">
                          <a:latin typeface="Cambria Math" panose="02040503050406030204" pitchFamily="18" charset="0"/>
                        </a:rPr>
                        <m:t>2089.75 </m:t>
                      </m:r>
                      <m:r>
                        <a:rPr lang="en-US" sz="1400" b="0" i="1" smtClean="0">
                          <a:latin typeface="Cambria Math" panose="02040503050406030204" pitchFamily="18" charset="0"/>
                        </a:rPr>
                        <m:t>𝑀𝐻𝑧</m:t>
                      </m:r>
                      <m:r>
                        <a:rPr lang="en-US" sz="1400" i="1">
                          <a:latin typeface="Cambria Math" panose="02040503050406030204" pitchFamily="18" charset="0"/>
                        </a:rPr>
                        <m:t>∗</m:t>
                      </m:r>
                      <m:r>
                        <a:rPr lang="en-US" sz="1400" i="1" smtClean="0">
                          <a:latin typeface="Cambria Math" panose="02040503050406030204" pitchFamily="18" charset="0"/>
                        </a:rPr>
                        <m:t>1</m:t>
                      </m:r>
                      <m:r>
                        <a:rPr lang="en-US" sz="1400" b="0" i="1" smtClean="0">
                          <a:latin typeface="Cambria Math" panose="02040503050406030204" pitchFamily="18" charset="0"/>
                        </a:rPr>
                        <m:t>6 </m:t>
                      </m:r>
                      <m:r>
                        <a:rPr lang="en-US" sz="1400" b="0" i="1" smtClean="0">
                          <a:latin typeface="Cambria Math" panose="02040503050406030204" pitchFamily="18" charset="0"/>
                        </a:rPr>
                        <m:t>𝑏𝑝𝑝</m:t>
                      </m:r>
                      <m:r>
                        <a:rPr lang="en-US" sz="1400" b="0" i="1" smtClean="0">
                          <a:latin typeface="Cambria Math" panose="02040503050406030204" pitchFamily="18" charset="0"/>
                        </a:rPr>
                        <m:t>=33436 </m:t>
                      </m:r>
                      <m:r>
                        <a:rPr lang="en-US" sz="1400" b="0" i="1" smtClean="0">
                          <a:latin typeface="Cambria Math" panose="02040503050406030204" pitchFamily="18" charset="0"/>
                        </a:rPr>
                        <m:t>𝑀𝑏𝑝𝑠</m:t>
                      </m:r>
                    </m:oMath>
                  </m:oMathPara>
                </a14:m>
                <a:endParaRPr lang="en-US" sz="1400" dirty="0"/>
              </a:p>
              <a:p>
                <a:pPr marL="0" indent="0">
                  <a:buNone/>
                </a:pPr>
                <a:endParaRPr lang="en-US" dirty="0"/>
              </a:p>
              <a:p>
                <a:pPr marL="0" indent="0">
                  <a:buNone/>
                </a:pPr>
                <a:endParaRPr lang="en-US" dirty="0"/>
              </a:p>
              <a:p>
                <a:pPr marL="0" indent="0">
                  <a:buNone/>
                </a:pPr>
                <a:endParaRPr lang="en-US" dirty="0"/>
              </a:p>
              <a:p>
                <a:pPr marL="0" indent="0">
                  <a:buNone/>
                </a:pPr>
                <a:r>
                  <a:rPr lang="en-US" dirty="0"/>
                  <a:t>Calculate Target </a:t>
                </a:r>
                <a:r>
                  <a:rPr lang="en-US" dirty="0" err="1"/>
                  <a:t>Bpp</a:t>
                </a:r>
                <a:r>
                  <a:rPr lang="en-US" dirty="0"/>
                  <a:t>:</a:t>
                </a:r>
              </a:p>
              <a:p>
                <a:pPr marL="0" indent="0">
                  <a:buNone/>
                </a:pPr>
                <a:endParaRPr lang="en-US" dirty="0"/>
              </a:p>
              <a:p>
                <a:pPr marL="0" indent="0">
                  <a:buNone/>
                </a:pPr>
                <a14:m>
                  <m:oMath xmlns:m="http://schemas.openxmlformats.org/officeDocument/2006/math">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𝑚𝑖𝑛𝐶𝑜𝑚𝑝𝑟𝑒𝑠𝑠𝑒𝑑</m:t>
                        </m:r>
                      </m:sub>
                    </m:sSub>
                    <m:r>
                      <a:rPr lang="en-US" sz="1400" i="1">
                        <a:latin typeface="Cambria Math" panose="02040503050406030204" pitchFamily="18" charset="0"/>
                      </a:rPr>
                      <m:t>&gt;</m:t>
                    </m:r>
                    <m:sSub>
                      <m:sSubPr>
                        <m:ctrlPr>
                          <a:rPr lang="en-US" sz="1400" i="1">
                            <a:latin typeface="Cambria Math" panose="02040503050406030204" pitchFamily="18" charset="0"/>
                          </a:rPr>
                        </m:ctrlPr>
                      </m:sSubPr>
                      <m:e>
                        <m:r>
                          <a:rPr lang="en-US" sz="1400" i="1">
                            <a:latin typeface="Cambria Math" panose="02040503050406030204" pitchFamily="18" charset="0"/>
                          </a:rPr>
                          <m:t>𝐿𝑖𝑛𝑘𝐵𝑤</m:t>
                        </m:r>
                      </m:e>
                      <m:sub>
                        <m:r>
                          <a:rPr lang="en-US" sz="1400" i="1">
                            <a:latin typeface="Cambria Math" panose="02040503050406030204" pitchFamily="18" charset="0"/>
                          </a:rPr>
                          <m:t>𝑒𝑓𝑓𝑒𝑐𝑡𝑖𝑣𝑒</m:t>
                        </m:r>
                      </m:sub>
                    </m:sSub>
                    <m:r>
                      <a:rPr lang="en-US" sz="1400" i="1">
                        <a:latin typeface="Cambria Math" panose="02040503050406030204" pitchFamily="18" charset="0"/>
                      </a:rPr>
                      <m:t>≥</m:t>
                    </m:r>
                    <m:r>
                      <a:rPr lang="en-US" sz="1400" i="1">
                        <a:latin typeface="Cambria Math" panose="02040503050406030204" pitchFamily="18" charset="0"/>
                      </a:rPr>
                      <m:t>𝑇𝑖𝑚𝑖𝑛𝑔𝐵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𝑚</m:t>
                        </m:r>
                        <m:r>
                          <a:rPr lang="en-US" sz="1400" b="0" i="1" smtClean="0">
                            <a:latin typeface="Cambria Math" panose="02040503050406030204" pitchFamily="18" charset="0"/>
                          </a:rPr>
                          <m:t>𝑎𝑥</m:t>
                        </m:r>
                        <m:r>
                          <a:rPr lang="en-US" sz="1400" i="1">
                            <a:latin typeface="Cambria Math" panose="02040503050406030204" pitchFamily="18" charset="0"/>
                          </a:rPr>
                          <m:t>𝐶𝑜𝑚𝑝𝑟𝑒𝑠𝑠𝑒𝑑</m:t>
                        </m:r>
                      </m:sub>
                    </m:sSub>
                  </m:oMath>
                </a14:m>
                <a:r>
                  <a:rPr lang="en-US" sz="1400" dirty="0"/>
                  <a:t>:</a:t>
                </a:r>
              </a:p>
              <a:p>
                <a:pPr marL="0" indent="0">
                  <a:buNone/>
                </a:pPr>
                <a:r>
                  <a:rPr lang="en-US" sz="1400" dirty="0"/>
                  <a:t>	</a:t>
                </a:r>
                <a14:m>
                  <m:oMath xmlns:m="http://schemas.openxmlformats.org/officeDocument/2006/math">
                    <m:r>
                      <a:rPr lang="en-US" sz="1400" i="1">
                        <a:latin typeface="Cambria Math" panose="02040503050406030204" pitchFamily="18" charset="0"/>
                      </a:rPr>
                      <m:t>𝑇𝑎𝑟𝑔𝑒𝑡𝐵𝑝</m:t>
                    </m:r>
                    <m:sSub>
                      <m:sSubPr>
                        <m:ctrlPr>
                          <a:rPr lang="en-US" sz="1400" i="1">
                            <a:latin typeface="Cambria Math" panose="02040503050406030204" pitchFamily="18" charset="0"/>
                          </a:rPr>
                        </m:ctrlPr>
                      </m:sSubPr>
                      <m:e>
                        <m:r>
                          <a:rPr lang="en-US" sz="1400" i="1">
                            <a:latin typeface="Cambria Math" panose="02040503050406030204" pitchFamily="18" charset="0"/>
                          </a:rPr>
                          <m:t>𝑝</m:t>
                        </m:r>
                      </m:e>
                      <m:sub>
                        <m:r>
                          <a:rPr lang="en-US" sz="1400" i="1">
                            <a:latin typeface="Cambria Math" panose="02040503050406030204" pitchFamily="18" charset="0"/>
                          </a:rPr>
                          <m:t>𝑑𝑒𝑠𝑖𝑟𝑒𝑑</m:t>
                        </m:r>
                      </m:sub>
                    </m:sSub>
                    <m:r>
                      <a:rPr lang="en-US" sz="1400" i="1">
                        <a:latin typeface="Cambria Math" panose="02040503050406030204" pitchFamily="18" charset="0"/>
                      </a:rPr>
                      <m:t>=</m:t>
                    </m:r>
                    <m:sSub>
                      <m:sSubPr>
                        <m:ctrlPr>
                          <a:rPr lang="en-US" sz="1400" b="0" i="1" smtClean="0">
                            <a:latin typeface="Cambria Math" panose="02040503050406030204" pitchFamily="18" charset="0"/>
                          </a:rPr>
                        </m:ctrlPr>
                      </m:sSubPr>
                      <m:e>
                        <m:d>
                          <m:dPr>
                            <m:begChr m:val="⌊"/>
                            <m:endChr m:val="⌋"/>
                            <m:ctrlPr>
                              <a:rPr lang="en-US" sz="1400" i="1" smtClean="0">
                                <a:latin typeface="Cambria Math" panose="02040503050406030204" pitchFamily="18" charset="0"/>
                              </a:rPr>
                            </m:ctrlPr>
                          </m:dPr>
                          <m:e>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25142.4 </m:t>
                                </m:r>
                                <m:r>
                                  <a:rPr lang="en-US" sz="1400" b="0" i="1" smtClean="0">
                                    <a:latin typeface="Cambria Math" panose="02040503050406030204" pitchFamily="18" charset="0"/>
                                  </a:rPr>
                                  <m:t>𝑀𝑏𝑝𝑠</m:t>
                                </m:r>
                              </m:num>
                              <m:den>
                                <m:r>
                                  <a:rPr lang="en-US" sz="1400" b="0" i="1" smtClean="0">
                                    <a:latin typeface="Cambria Math" panose="02040503050406030204" pitchFamily="18" charset="0"/>
                                  </a:rPr>
                                  <m:t>2089.75 </m:t>
                                </m:r>
                                <m:r>
                                  <a:rPr lang="en-US" sz="1400" b="0" i="1" smtClean="0">
                                    <a:latin typeface="Cambria Math" panose="02040503050406030204" pitchFamily="18" charset="0"/>
                                  </a:rPr>
                                  <m:t>𝑀𝑏𝑝𝑠</m:t>
                                </m:r>
                              </m:den>
                            </m:f>
                          </m:e>
                        </m:d>
                      </m:e>
                      <m:sub>
                        <m:r>
                          <a:rPr lang="en-US" sz="1400" b="0" i="1" smtClean="0">
                            <a:latin typeface="Cambria Math" panose="02040503050406030204" pitchFamily="18" charset="0"/>
                          </a:rPr>
                          <m:t>𝑠𝑢𝑝𝑝𝑜𝑟𝑡𝑒𝑑𝐵𝑝𝑝𝑆𝑡𝑒𝑝</m:t>
                        </m:r>
                      </m:sub>
                    </m:sSub>
                    <m:r>
                      <a:rPr lang="en-US" sz="1400" b="0" i="1" smtClean="0">
                        <a:latin typeface="Cambria Math" panose="02040503050406030204" pitchFamily="18" charset="0"/>
                      </a:rPr>
                      <m:t>=12 </m:t>
                    </m:r>
                    <m:r>
                      <a:rPr lang="en-US" sz="1400" b="0" i="1" smtClean="0">
                        <a:latin typeface="Cambria Math" panose="02040503050406030204" pitchFamily="18" charset="0"/>
                      </a:rPr>
                      <m:t>𝑏𝑝𝑝</m:t>
                    </m:r>
                  </m:oMath>
                </a14:m>
                <a:endParaRPr lang="en-US" sz="1600" dirty="0"/>
              </a:p>
              <a:p>
                <a:pPr marL="0" indent="0">
                  <a:buNone/>
                </a:pPr>
                <a:endParaRPr lang="en-US" sz="1600" dirty="0"/>
              </a:p>
            </p:txBody>
          </p:sp>
        </mc:Choice>
        <mc:Fallback xmlns="">
          <p:sp>
            <p:nvSpPr>
              <p:cNvPr id="2" name="Content Placeholder 1">
                <a:extLst>
                  <a:ext uri="{FF2B5EF4-FFF2-40B4-BE49-F238E27FC236}">
                    <a16:creationId xmlns:a16="http://schemas.microsoft.com/office/drawing/2014/main" id="{C9231975-2047-4851-A12E-917A06FF834F}"/>
                  </a:ext>
                </a:extLst>
              </p:cNvPr>
              <p:cNvSpPr>
                <a:spLocks noGrp="1" noRot="1" noChangeAspect="1" noMove="1" noResize="1" noEditPoints="1" noAdjustHandles="1" noChangeArrowheads="1" noChangeShapeType="1" noTextEdit="1"/>
              </p:cNvSpPr>
              <p:nvPr>
                <p:ph sz="quarter" idx="14"/>
              </p:nvPr>
            </p:nvSpPr>
            <p:spPr>
              <a:xfrm>
                <a:off x="4974672" y="882156"/>
                <a:ext cx="6560189" cy="5448300"/>
              </a:xfrm>
              <a:blipFill>
                <a:blip r:embed="rId2"/>
                <a:stretch>
                  <a:fillRect l="-743" t="-112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2CF23743-DAF6-4F6A-BBFC-549A73898D16}"/>
              </a:ext>
            </a:extLst>
          </p:cNvPr>
          <p:cNvSpPr>
            <a:spLocks noGrp="1"/>
          </p:cNvSpPr>
          <p:nvPr>
            <p:ph type="title"/>
          </p:nvPr>
        </p:nvSpPr>
        <p:spPr/>
        <p:txBody>
          <a:bodyPr>
            <a:normAutofit fontScale="90000"/>
          </a:bodyPr>
          <a:lstStyle/>
          <a:p>
            <a:r>
              <a:rPr lang="en-US" dirty="0"/>
              <a:t>Calculate Target </a:t>
            </a:r>
            <a:r>
              <a:rPr lang="en-US" dirty="0" err="1"/>
              <a:t>Bpp</a:t>
            </a:r>
            <a:r>
              <a:rPr lang="en-US" dirty="0"/>
              <a:t> – Example – Internal Only</a:t>
            </a:r>
          </a:p>
        </p:txBody>
      </p:sp>
      <p:sp>
        <p:nvSpPr>
          <p:cNvPr id="9" name="Footer Placeholder 8">
            <a:extLst>
              <a:ext uri="{FF2B5EF4-FFF2-40B4-BE49-F238E27FC236}">
                <a16:creationId xmlns:a16="http://schemas.microsoft.com/office/drawing/2014/main" id="{960F1D1B-4978-4B8F-8627-10F5B2E2DC3E}"/>
              </a:ext>
            </a:extLst>
          </p:cNvPr>
          <p:cNvSpPr>
            <a:spLocks noGrp="1"/>
          </p:cNvSpPr>
          <p:nvPr>
            <p:ph type="ftr" sz="quarter" idx="20"/>
          </p:nvPr>
        </p:nvSpPr>
        <p:spPr/>
        <p:txBody>
          <a:bodyPr/>
          <a:lstStyle/>
          <a:p>
            <a:r>
              <a:rPr lang="en-US"/>
              <a:t>|   AMD Corporate Template   |   2018</a:t>
            </a:r>
            <a:endParaRPr lang="en-US" dirty="0"/>
          </a:p>
        </p:txBody>
      </p:sp>
      <p:sp>
        <p:nvSpPr>
          <p:cNvPr id="10" name="Slide Number Placeholder 9">
            <a:extLst>
              <a:ext uri="{FF2B5EF4-FFF2-40B4-BE49-F238E27FC236}">
                <a16:creationId xmlns:a16="http://schemas.microsoft.com/office/drawing/2014/main" id="{DCE3C0DB-C889-43A0-8AF4-05EB917BEF03}"/>
              </a:ext>
            </a:extLst>
          </p:cNvPr>
          <p:cNvSpPr>
            <a:spLocks noGrp="1"/>
          </p:cNvSpPr>
          <p:nvPr>
            <p:ph type="sldNum" sz="quarter" idx="21"/>
          </p:nvPr>
        </p:nvSpPr>
        <p:spPr/>
        <p:txBody>
          <a:bodyPr/>
          <a:lstStyle/>
          <a:p>
            <a:fld id="{9BC932D5-48D2-3F48-87E1-D925B9343798}" type="slidenum">
              <a:rPr lang="en-US" smtClean="0"/>
              <a:pPr/>
              <a:t>20</a:t>
            </a:fld>
            <a:endParaRPr lang="en-US" dirty="0"/>
          </a:p>
        </p:txBody>
      </p:sp>
      <p:sp>
        <p:nvSpPr>
          <p:cNvPr id="7" name="TextBox 6">
            <a:extLst>
              <a:ext uri="{FF2B5EF4-FFF2-40B4-BE49-F238E27FC236}">
                <a16:creationId xmlns:a16="http://schemas.microsoft.com/office/drawing/2014/main" id="{3F96104D-10D6-4226-8F30-DC95607BB4D1}"/>
              </a:ext>
            </a:extLst>
          </p:cNvPr>
          <p:cNvSpPr txBox="1"/>
          <p:nvPr/>
        </p:nvSpPr>
        <p:spPr>
          <a:xfrm>
            <a:off x="494853" y="882156"/>
            <a:ext cx="4315940" cy="5170646"/>
          </a:xfrm>
          <a:prstGeom prst="rect">
            <a:avLst/>
          </a:prstGeom>
          <a:noFill/>
        </p:spPr>
        <p:txBody>
          <a:bodyPr wrap="square" rtlCol="0">
            <a:spAutoFit/>
          </a:bodyPr>
          <a:lstStyle/>
          <a:p>
            <a:r>
              <a:rPr lang="en-US" sz="1600" dirty="0">
                <a:latin typeface="Klavika" panose="020B0506040000020004" pitchFamily="34" charset="0"/>
              </a:rPr>
              <a:t>Timing:</a:t>
            </a:r>
          </a:p>
          <a:p>
            <a:r>
              <a:rPr lang="en-US" sz="1600" i="1" dirty="0">
                <a:solidFill>
                  <a:schemeClr val="accent5">
                    <a:lumMod val="75000"/>
                  </a:schemeClr>
                </a:solidFill>
                <a:latin typeface="Klavika" panose="020B0506040000020004" pitchFamily="34" charset="0"/>
              </a:rPr>
              <a:t>7680x4320@60Hz RB1 YCbCr4:4:4 10bpc</a:t>
            </a:r>
          </a:p>
          <a:p>
            <a:pPr algn="l"/>
            <a:endParaRPr lang="en-US" sz="1600" dirty="0">
              <a:latin typeface="Klavika" panose="020B0506040000020004" pitchFamily="34" charset="0"/>
            </a:endParaRPr>
          </a:p>
          <a:p>
            <a:pPr algn="l"/>
            <a:r>
              <a:rPr lang="en-US" sz="1600" dirty="0">
                <a:latin typeface="Klavika" panose="020B0506040000020004" pitchFamily="34" charset="0"/>
              </a:rPr>
              <a:t>Pixel Clock:</a:t>
            </a:r>
          </a:p>
          <a:p>
            <a:pPr algn="l"/>
            <a:r>
              <a:rPr lang="en-US" sz="1600" i="1" dirty="0">
                <a:solidFill>
                  <a:schemeClr val="accent5">
                    <a:lumMod val="75000"/>
                  </a:schemeClr>
                </a:solidFill>
                <a:latin typeface="Klavika" panose="020B0506040000020004" pitchFamily="34" charset="0"/>
              </a:rPr>
              <a:t>2089.75 Mbps</a:t>
            </a:r>
          </a:p>
          <a:p>
            <a:pPr algn="l"/>
            <a:endParaRPr lang="en-US" sz="1600" dirty="0">
              <a:latin typeface="Klavika" panose="020B0506040000020004" pitchFamily="34" charset="0"/>
            </a:endParaRPr>
          </a:p>
          <a:p>
            <a:pPr algn="l"/>
            <a:r>
              <a:rPr lang="en-US" sz="1600" dirty="0" err="1">
                <a:latin typeface="Klavika" panose="020B0506040000020004" pitchFamily="34" charset="0"/>
              </a:rPr>
              <a:t>Bpc</a:t>
            </a:r>
            <a:r>
              <a:rPr lang="en-US" sz="1600" dirty="0">
                <a:latin typeface="Klavika" panose="020B0506040000020004" pitchFamily="34" charset="0"/>
              </a:rPr>
              <a:t>:</a:t>
            </a:r>
          </a:p>
          <a:p>
            <a:pPr algn="l"/>
            <a:r>
              <a:rPr lang="en-US" sz="1600" i="1" dirty="0">
                <a:solidFill>
                  <a:schemeClr val="accent5">
                    <a:lumMod val="75000"/>
                  </a:schemeClr>
                </a:solidFill>
                <a:latin typeface="Klavika" panose="020B0506040000020004" pitchFamily="34" charset="0"/>
              </a:rPr>
              <a:t>10 bit</a:t>
            </a:r>
          </a:p>
          <a:p>
            <a:pPr algn="l"/>
            <a:endParaRPr lang="en-US" sz="1600" dirty="0">
              <a:latin typeface="Klavika" panose="020B0506040000020004" pitchFamily="34" charset="0"/>
            </a:endParaRPr>
          </a:p>
          <a:p>
            <a:pPr algn="l"/>
            <a:r>
              <a:rPr lang="en-US" sz="1600" dirty="0" err="1">
                <a:latin typeface="Klavika" panose="020B0506040000020004" pitchFamily="34" charset="0"/>
              </a:rPr>
              <a:t>PixelFormatFactor</a:t>
            </a:r>
            <a:r>
              <a:rPr lang="en-US" sz="1600" dirty="0">
                <a:latin typeface="Klavika" panose="020B0506040000020004" pitchFamily="34" charset="0"/>
              </a:rPr>
              <a:t>:</a:t>
            </a:r>
          </a:p>
          <a:p>
            <a:pPr algn="l"/>
            <a:r>
              <a:rPr lang="en-US" sz="1600" i="1" dirty="0">
                <a:solidFill>
                  <a:schemeClr val="accent5">
                    <a:lumMod val="75000"/>
                  </a:schemeClr>
                </a:solidFill>
                <a:latin typeface="Klavika" panose="020B0506040000020004" pitchFamily="34" charset="0"/>
              </a:rPr>
              <a:t>1</a:t>
            </a:r>
          </a:p>
          <a:p>
            <a:pPr algn="l"/>
            <a:endParaRPr lang="en-US" sz="1600" i="1" dirty="0">
              <a:latin typeface="Klavika" panose="020B0506040000020004" pitchFamily="34" charset="0"/>
            </a:endParaRPr>
          </a:p>
          <a:p>
            <a:pPr algn="l"/>
            <a:r>
              <a:rPr lang="en-US" sz="1600" dirty="0">
                <a:latin typeface="Klavika" panose="020B0506040000020004" pitchFamily="34" charset="0"/>
              </a:rPr>
              <a:t>Lane Count:</a:t>
            </a:r>
          </a:p>
          <a:p>
            <a:pPr algn="l"/>
            <a:r>
              <a:rPr lang="en-US" sz="1600" i="1" dirty="0">
                <a:solidFill>
                  <a:schemeClr val="accent5">
                    <a:lumMod val="75000"/>
                  </a:schemeClr>
                </a:solidFill>
                <a:latin typeface="Klavika" panose="020B0506040000020004" pitchFamily="34" charset="0"/>
              </a:rPr>
              <a:t>4 lanes</a:t>
            </a:r>
          </a:p>
          <a:p>
            <a:pPr algn="l"/>
            <a:endParaRPr lang="en-US" sz="1600" dirty="0">
              <a:latin typeface="Klavika" panose="020B0506040000020004" pitchFamily="34" charset="0"/>
            </a:endParaRPr>
          </a:p>
          <a:p>
            <a:pPr algn="l"/>
            <a:r>
              <a:rPr lang="en-US" sz="1600" dirty="0">
                <a:latin typeface="Klavika" panose="020B0506040000020004" pitchFamily="34" charset="0"/>
              </a:rPr>
              <a:t>Link Rate:</a:t>
            </a:r>
          </a:p>
          <a:p>
            <a:pPr algn="l"/>
            <a:r>
              <a:rPr lang="en-US" sz="1600" i="1" dirty="0">
                <a:solidFill>
                  <a:schemeClr val="accent5">
                    <a:lumMod val="75000"/>
                  </a:schemeClr>
                </a:solidFill>
                <a:latin typeface="Klavika" panose="020B0506040000020004" pitchFamily="34" charset="0"/>
              </a:rPr>
              <a:t>8.1 GHz</a:t>
            </a:r>
          </a:p>
          <a:p>
            <a:pPr algn="l"/>
            <a:endParaRPr lang="en-US" sz="1600" dirty="0">
              <a:latin typeface="Klavika" panose="020B0506040000020004" pitchFamily="34" charset="0"/>
            </a:endParaRPr>
          </a:p>
          <a:p>
            <a:pPr algn="l"/>
            <a:r>
              <a:rPr lang="en-US" sz="1600" dirty="0">
                <a:latin typeface="Klavika" panose="020B0506040000020004" pitchFamily="34" charset="0"/>
              </a:rPr>
              <a:t>8b10b Overhead:</a:t>
            </a:r>
          </a:p>
          <a:p>
            <a:pPr algn="l"/>
            <a:r>
              <a:rPr lang="en-US" sz="1600" i="1" dirty="0">
                <a:solidFill>
                  <a:schemeClr val="accent5">
                    <a:lumMod val="75000"/>
                  </a:schemeClr>
                </a:solidFill>
                <a:latin typeface="Klavika" panose="020B0506040000020004" pitchFamily="34" charset="0"/>
              </a:rPr>
              <a:t>20%</a:t>
            </a:r>
          </a:p>
        </p:txBody>
      </p:sp>
      <p:sp>
        <p:nvSpPr>
          <p:cNvPr id="8" name="TextBox 7">
            <a:extLst>
              <a:ext uri="{FF2B5EF4-FFF2-40B4-BE49-F238E27FC236}">
                <a16:creationId xmlns:a16="http://schemas.microsoft.com/office/drawing/2014/main" id="{14CE552F-2BAA-402B-A135-F3426C7337C8}"/>
              </a:ext>
            </a:extLst>
          </p:cNvPr>
          <p:cNvSpPr txBox="1"/>
          <p:nvPr/>
        </p:nvSpPr>
        <p:spPr>
          <a:xfrm>
            <a:off x="2462462" y="3816991"/>
            <a:ext cx="2315362" cy="2062103"/>
          </a:xfrm>
          <a:prstGeom prst="rect">
            <a:avLst/>
          </a:prstGeom>
          <a:noFill/>
        </p:spPr>
        <p:txBody>
          <a:bodyPr wrap="square" rtlCol="0">
            <a:spAutoFit/>
          </a:bodyPr>
          <a:lstStyle/>
          <a:p>
            <a:pPr algn="l"/>
            <a:r>
              <a:rPr lang="en-US" sz="1600" dirty="0">
                <a:latin typeface="Klavika" panose="020B0506040000020004" pitchFamily="34" charset="0"/>
              </a:rPr>
              <a:t>Min </a:t>
            </a:r>
            <a:r>
              <a:rPr lang="en-US" sz="1600" dirty="0" err="1">
                <a:latin typeface="Klavika" panose="020B0506040000020004" pitchFamily="34" charset="0"/>
              </a:rPr>
              <a:t>bpp</a:t>
            </a:r>
            <a:r>
              <a:rPr lang="en-US" sz="1600" dirty="0">
                <a:latin typeface="Klavika" panose="020B0506040000020004" pitchFamily="34" charset="0"/>
              </a:rPr>
              <a:t>:</a:t>
            </a:r>
          </a:p>
          <a:p>
            <a:pPr algn="l"/>
            <a:r>
              <a:rPr lang="en-US" sz="1600" i="1" dirty="0">
                <a:solidFill>
                  <a:schemeClr val="accent5">
                    <a:lumMod val="75000"/>
                  </a:schemeClr>
                </a:solidFill>
                <a:latin typeface="Klavika" panose="020B0506040000020004" pitchFamily="34" charset="0"/>
              </a:rPr>
              <a:t>8 </a:t>
            </a:r>
            <a:r>
              <a:rPr lang="en-US" sz="1600" i="1" dirty="0" err="1">
                <a:solidFill>
                  <a:schemeClr val="accent5">
                    <a:lumMod val="75000"/>
                  </a:schemeClr>
                </a:solidFill>
                <a:latin typeface="Klavika" panose="020B0506040000020004" pitchFamily="34" charset="0"/>
              </a:rPr>
              <a:t>bpp</a:t>
            </a:r>
            <a:endParaRPr lang="en-US" sz="1600" i="1" dirty="0">
              <a:solidFill>
                <a:schemeClr val="accent5">
                  <a:lumMod val="75000"/>
                </a:schemeClr>
              </a:solidFill>
              <a:latin typeface="Klavika" panose="020B0506040000020004" pitchFamily="34" charset="0"/>
            </a:endParaRPr>
          </a:p>
          <a:p>
            <a:pPr algn="l"/>
            <a:endParaRPr lang="en-US" sz="1600" dirty="0">
              <a:latin typeface="Klavika" panose="020B0506040000020004" pitchFamily="34" charset="0"/>
            </a:endParaRPr>
          </a:p>
          <a:p>
            <a:pPr algn="l"/>
            <a:r>
              <a:rPr lang="en-US" sz="1600" dirty="0">
                <a:latin typeface="Klavika" panose="020B0506040000020004" pitchFamily="34" charset="0"/>
              </a:rPr>
              <a:t>Max </a:t>
            </a:r>
            <a:r>
              <a:rPr lang="en-US" sz="1600" dirty="0" err="1">
                <a:latin typeface="Klavika" panose="020B0506040000020004" pitchFamily="34" charset="0"/>
              </a:rPr>
              <a:t>bpp</a:t>
            </a:r>
            <a:r>
              <a:rPr lang="en-US" sz="1600" dirty="0">
                <a:latin typeface="Klavika" panose="020B0506040000020004" pitchFamily="34" charset="0"/>
              </a:rPr>
              <a:t>:</a:t>
            </a:r>
          </a:p>
          <a:p>
            <a:pPr algn="l"/>
            <a:r>
              <a:rPr lang="en-US" sz="1600" i="1" dirty="0">
                <a:solidFill>
                  <a:schemeClr val="accent5">
                    <a:lumMod val="75000"/>
                  </a:schemeClr>
                </a:solidFill>
                <a:latin typeface="Klavika" panose="020B0506040000020004" pitchFamily="34" charset="0"/>
              </a:rPr>
              <a:t>16 </a:t>
            </a:r>
            <a:r>
              <a:rPr lang="en-US" sz="1600" i="1" dirty="0" err="1">
                <a:solidFill>
                  <a:schemeClr val="accent5">
                    <a:lumMod val="75000"/>
                  </a:schemeClr>
                </a:solidFill>
                <a:latin typeface="Klavika" panose="020B0506040000020004" pitchFamily="34" charset="0"/>
              </a:rPr>
              <a:t>bpp</a:t>
            </a:r>
            <a:endParaRPr lang="en-US" sz="1600" i="1" dirty="0">
              <a:solidFill>
                <a:schemeClr val="accent5">
                  <a:lumMod val="75000"/>
                </a:schemeClr>
              </a:solidFill>
              <a:latin typeface="Klavika" panose="020B0506040000020004" pitchFamily="34" charset="0"/>
            </a:endParaRPr>
          </a:p>
          <a:p>
            <a:pPr algn="l"/>
            <a:endParaRPr lang="en-US" sz="1600" i="1" dirty="0">
              <a:solidFill>
                <a:schemeClr val="accent5">
                  <a:lumMod val="75000"/>
                </a:schemeClr>
              </a:solidFill>
              <a:latin typeface="Klavika" panose="020B0506040000020004" pitchFamily="34" charset="0"/>
            </a:endParaRPr>
          </a:p>
          <a:p>
            <a:pPr algn="l"/>
            <a:r>
              <a:rPr lang="en-US" sz="1600" dirty="0" err="1">
                <a:latin typeface="Klavika" panose="020B0506040000020004" pitchFamily="34" charset="0"/>
              </a:rPr>
              <a:t>Bpp</a:t>
            </a:r>
            <a:r>
              <a:rPr lang="en-US" sz="1600" dirty="0">
                <a:latin typeface="Klavika" panose="020B0506040000020004" pitchFamily="34" charset="0"/>
              </a:rPr>
              <a:t> step:</a:t>
            </a:r>
          </a:p>
          <a:p>
            <a:pPr algn="l"/>
            <a:r>
              <a:rPr lang="en-US" sz="1600" dirty="0">
                <a:solidFill>
                  <a:schemeClr val="accent5">
                    <a:lumMod val="75000"/>
                  </a:schemeClr>
                </a:solidFill>
                <a:latin typeface="Klavika" panose="020B0506040000020004" pitchFamily="34" charset="0"/>
              </a:rPr>
              <a:t>1/16 </a:t>
            </a:r>
            <a:r>
              <a:rPr lang="en-US" sz="1600" dirty="0" err="1">
                <a:solidFill>
                  <a:schemeClr val="accent5">
                    <a:lumMod val="75000"/>
                  </a:schemeClr>
                </a:solidFill>
                <a:latin typeface="Klavika" panose="020B0506040000020004" pitchFamily="34" charset="0"/>
              </a:rPr>
              <a:t>bpp</a:t>
            </a:r>
            <a:endParaRPr lang="en-US" sz="1600" dirty="0">
              <a:solidFill>
                <a:schemeClr val="accent5">
                  <a:lumMod val="75000"/>
                </a:schemeClr>
              </a:solidFill>
              <a:latin typeface="Klavika" panose="020B0506040000020004" pitchFamily="34" charset="0"/>
            </a:endParaRPr>
          </a:p>
        </p:txBody>
      </p:sp>
    </p:spTree>
    <p:extLst>
      <p:ext uri="{BB962C8B-B14F-4D97-AF65-F5344CB8AC3E}">
        <p14:creationId xmlns:p14="http://schemas.microsoft.com/office/powerpoint/2010/main" val="462006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0049-FA45-459D-BB66-58CFD984D2F0}"/>
              </a:ext>
            </a:extLst>
          </p:cNvPr>
          <p:cNvSpPr>
            <a:spLocks noGrp="1"/>
          </p:cNvSpPr>
          <p:nvPr>
            <p:ph type="title"/>
          </p:nvPr>
        </p:nvSpPr>
        <p:spPr/>
        <p:txBody>
          <a:bodyPr>
            <a:normAutofit fontScale="90000"/>
          </a:bodyPr>
          <a:lstStyle/>
          <a:p>
            <a:r>
              <a:rPr lang="en-US" dirty="0"/>
              <a:t>Slice Policy</a:t>
            </a:r>
          </a:p>
        </p:txBody>
      </p:sp>
      <p:sp>
        <p:nvSpPr>
          <p:cNvPr id="3" name="Footer Placeholder 2">
            <a:extLst>
              <a:ext uri="{FF2B5EF4-FFF2-40B4-BE49-F238E27FC236}">
                <a16:creationId xmlns:a16="http://schemas.microsoft.com/office/drawing/2014/main" id="{A8E1EFDD-05CE-4077-B646-2E7BAE76F150}"/>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6269656F-8B0F-4506-B5B2-B3479AF2A89E}"/>
              </a:ext>
            </a:extLst>
          </p:cNvPr>
          <p:cNvSpPr>
            <a:spLocks noGrp="1"/>
          </p:cNvSpPr>
          <p:nvPr>
            <p:ph type="sldNum" sz="quarter" idx="11"/>
          </p:nvPr>
        </p:nvSpPr>
        <p:spPr/>
        <p:txBody>
          <a:bodyPr/>
          <a:lstStyle/>
          <a:p>
            <a:fld id="{9BC932D5-48D2-3F48-87E1-D925B9343798}" type="slidenum">
              <a:rPr lang="en-US" smtClean="0"/>
              <a:pPr/>
              <a:t>21</a:t>
            </a:fld>
            <a:endParaRPr lang="en-US" dirty="0"/>
          </a:p>
        </p:txBody>
      </p:sp>
      <p:sp>
        <p:nvSpPr>
          <p:cNvPr id="8" name="TextBox 7">
            <a:extLst>
              <a:ext uri="{FF2B5EF4-FFF2-40B4-BE49-F238E27FC236}">
                <a16:creationId xmlns:a16="http://schemas.microsoft.com/office/drawing/2014/main" id="{63338F4F-C85B-409A-9BDE-09E967CB42B0}"/>
              </a:ext>
            </a:extLst>
          </p:cNvPr>
          <p:cNvSpPr txBox="1"/>
          <p:nvPr/>
        </p:nvSpPr>
        <p:spPr>
          <a:xfrm>
            <a:off x="478172" y="1046147"/>
            <a:ext cx="10055241" cy="5816977"/>
          </a:xfrm>
          <a:prstGeom prst="rect">
            <a:avLst/>
          </a:prstGeom>
          <a:noFill/>
        </p:spPr>
        <p:txBody>
          <a:bodyPr wrap="square" rtlCol="0">
            <a:spAutoFit/>
          </a:bodyPr>
          <a:lstStyle/>
          <a:p>
            <a:pPr algn="l">
              <a:lnSpc>
                <a:spcPct val="200000"/>
              </a:lnSpc>
            </a:pPr>
            <a:r>
              <a:rPr lang="en-US" sz="2400" dirty="0">
                <a:solidFill>
                  <a:srgbClr val="FF0000"/>
                </a:solidFill>
                <a:latin typeface="Klavika Regular" panose="020B0506040000020004" pitchFamily="34" charset="0"/>
              </a:rPr>
              <a:t>Reduce RX’s slice resources, restrict error propagation</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Minimum number of horizontal slices that can fit in RX’s slice throughput is preferred</a:t>
            </a:r>
          </a:p>
          <a:p>
            <a:pPr marL="285750" indent="-285750">
              <a:lnSpc>
                <a:spcPct val="200000"/>
              </a:lnSpc>
              <a:buFont typeface="Wingdings" panose="05000000000000000000" pitchFamily="2" charset="2"/>
              <a:buChar char="§"/>
            </a:pPr>
            <a:r>
              <a:rPr lang="en-US" dirty="0">
                <a:latin typeface="Klavika Regular" panose="020B0506040000020004" pitchFamily="34" charset="0"/>
              </a:rPr>
              <a:t>The selected number of horizontal slices has to be divisible by timing’s h total</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Maximum number of vertical slices that RX can support is preferred</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The selected number of vertical slices has to be divisible by timing’s v total</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For </a:t>
            </a:r>
            <a:r>
              <a:rPr lang="en-US" dirty="0" err="1">
                <a:latin typeface="Klavika Regular" panose="020B0506040000020004" pitchFamily="34" charset="0"/>
              </a:rPr>
              <a:t>YCbCr</a:t>
            </a:r>
            <a:r>
              <a:rPr lang="en-US" dirty="0">
                <a:latin typeface="Klavika Regular" panose="020B0506040000020004" pitchFamily="34" charset="0"/>
              </a:rPr>
              <a:t> 4:2:2 native and YCbCr4:2:0 native, value from DPCD 0x6B Throughput Mode 1 will be taken into account</a:t>
            </a:r>
          </a:p>
          <a:p>
            <a:pPr marL="285750" indent="-285750" algn="l">
              <a:lnSpc>
                <a:spcPct val="200000"/>
              </a:lnSpc>
              <a:buFont typeface="Wingdings" panose="05000000000000000000" pitchFamily="2" charset="2"/>
              <a:buChar char="§"/>
            </a:pPr>
            <a:r>
              <a:rPr lang="en-US" dirty="0">
                <a:latin typeface="Klavika Regular" panose="020B0506040000020004" pitchFamily="34" charset="0"/>
              </a:rPr>
              <a:t>For other pixel formats, value from DPCD 0x6B Throughput Mode 0 will be taken into account</a:t>
            </a:r>
          </a:p>
          <a:p>
            <a:pPr marL="285750" indent="-285750" algn="l">
              <a:buFont typeface="Arial" panose="020B0604020202020204" pitchFamily="34" charset="0"/>
              <a:buChar char="•"/>
            </a:pPr>
            <a:endParaRPr lang="en-US" dirty="0">
              <a:latin typeface="Klavika" panose="020B0506040000020004" pitchFamily="34" charset="0"/>
            </a:endParaRPr>
          </a:p>
          <a:p>
            <a:pPr marL="285750" indent="-285750" algn="l">
              <a:buFont typeface="Arial" panose="020B0604020202020204" pitchFamily="34" charset="0"/>
              <a:buChar char="•"/>
            </a:pPr>
            <a:endParaRPr lang="en-US" dirty="0">
              <a:latin typeface="Klavika" panose="020B0506040000020004" pitchFamily="34" charset="0"/>
            </a:endParaRPr>
          </a:p>
          <a:p>
            <a:pPr marL="285750" indent="-285750" algn="l">
              <a:buFont typeface="Arial" panose="020B0604020202020204" pitchFamily="34" charset="0"/>
              <a:buChar char="•"/>
            </a:pPr>
            <a:endParaRPr lang="en-US" dirty="0">
              <a:latin typeface="Klavika" panose="020B0506040000020004" pitchFamily="34" charset="0"/>
            </a:endParaRPr>
          </a:p>
          <a:p>
            <a:pPr marL="285750" indent="-285750" algn="l">
              <a:buFont typeface="Arial" panose="020B0604020202020204" pitchFamily="34" charset="0"/>
              <a:buChar char="•"/>
            </a:pPr>
            <a:endParaRPr lang="en-US" dirty="0">
              <a:latin typeface="Klavika" panose="020B0506040000020004" pitchFamily="34" charset="0"/>
            </a:endParaRPr>
          </a:p>
        </p:txBody>
      </p:sp>
    </p:spTree>
    <p:extLst>
      <p:ext uri="{BB962C8B-B14F-4D97-AF65-F5344CB8AC3E}">
        <p14:creationId xmlns:p14="http://schemas.microsoft.com/office/powerpoint/2010/main" val="265089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44565C-8BF1-4BEB-8E3A-0B873938AFED}"/>
              </a:ext>
            </a:extLst>
          </p:cNvPr>
          <p:cNvSpPr>
            <a:spLocks noGrp="1"/>
          </p:cNvSpPr>
          <p:nvPr>
            <p:ph type="title"/>
          </p:nvPr>
        </p:nvSpPr>
        <p:spPr/>
        <p:txBody>
          <a:bodyPr>
            <a:normAutofit fontScale="90000"/>
          </a:bodyPr>
          <a:lstStyle/>
          <a:p>
            <a:r>
              <a:rPr lang="en-US" dirty="0"/>
              <a:t>DSC Encoding Format Policy</a:t>
            </a:r>
          </a:p>
        </p:txBody>
      </p:sp>
      <p:sp>
        <p:nvSpPr>
          <p:cNvPr id="4" name="Text Placeholder 3">
            <a:extLst>
              <a:ext uri="{FF2B5EF4-FFF2-40B4-BE49-F238E27FC236}">
                <a16:creationId xmlns:a16="http://schemas.microsoft.com/office/drawing/2014/main" id="{60FD7DCA-E2BD-4BBA-8E15-52863211B1DB}"/>
              </a:ext>
            </a:extLst>
          </p:cNvPr>
          <p:cNvSpPr>
            <a:spLocks noGrp="1"/>
          </p:cNvSpPr>
          <p:nvPr>
            <p:ph type="body" sz="quarter" idx="15"/>
          </p:nvPr>
        </p:nvSpPr>
        <p:spPr>
          <a:xfrm>
            <a:off x="717126" y="901540"/>
            <a:ext cx="10723418" cy="927216"/>
          </a:xfrm>
        </p:spPr>
        <p:txBody>
          <a:bodyPr>
            <a:noAutofit/>
          </a:bodyPr>
          <a:lstStyle/>
          <a:p>
            <a:r>
              <a:rPr lang="en-US" b="1" dirty="0">
                <a:solidFill>
                  <a:srgbClr val="FF0000"/>
                </a:solidFill>
                <a:latin typeface="+mn-lt"/>
              </a:rPr>
              <a:t>Only support a DSC Encoding Format if the RX supports the format both in the EDID and DSC capability</a:t>
            </a:r>
          </a:p>
          <a:p>
            <a:r>
              <a:rPr lang="en-US" b="1" dirty="0">
                <a:solidFill>
                  <a:srgbClr val="FF0000"/>
                </a:solidFill>
                <a:latin typeface="+mn-lt"/>
              </a:rPr>
              <a:t>Only use simple format when native format is not supported</a:t>
            </a:r>
          </a:p>
        </p:txBody>
      </p:sp>
      <p:sp>
        <p:nvSpPr>
          <p:cNvPr id="9" name="Footer Placeholder 8">
            <a:extLst>
              <a:ext uri="{FF2B5EF4-FFF2-40B4-BE49-F238E27FC236}">
                <a16:creationId xmlns:a16="http://schemas.microsoft.com/office/drawing/2014/main" id="{BF30FAC8-1F0E-45E3-A8B7-C71553093D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EE8DF009-86A2-403E-BFA4-EF5CBC9635BB}"/>
              </a:ext>
            </a:extLst>
          </p:cNvPr>
          <p:cNvSpPr>
            <a:spLocks noGrp="1"/>
          </p:cNvSpPr>
          <p:nvPr>
            <p:ph type="sldNum" sz="quarter" idx="21"/>
          </p:nvPr>
        </p:nvSpPr>
        <p:spPr/>
        <p:txBody>
          <a:bodyPr/>
          <a:lstStyle/>
          <a:p>
            <a:fld id="{9BC932D5-48D2-3F48-87E1-D925B9343798}" type="slidenum">
              <a:rPr lang="en-US" smtClean="0"/>
              <a:pPr/>
              <a:t>22</a:t>
            </a:fld>
            <a:endParaRPr lang="en-US" dirty="0"/>
          </a:p>
        </p:txBody>
      </p:sp>
      <p:graphicFrame>
        <p:nvGraphicFramePr>
          <p:cNvPr id="16" name="Content Placeholder 5">
            <a:extLst>
              <a:ext uri="{FF2B5EF4-FFF2-40B4-BE49-F238E27FC236}">
                <a16:creationId xmlns:a16="http://schemas.microsoft.com/office/drawing/2014/main" id="{BA227B1B-5FFA-489A-B496-CBEC57392D88}"/>
              </a:ext>
            </a:extLst>
          </p:cNvPr>
          <p:cNvGraphicFramePr>
            <a:graphicFrameLocks/>
          </p:cNvGraphicFramePr>
          <p:nvPr>
            <p:extLst>
              <p:ext uri="{D42A27DB-BD31-4B8C-83A1-F6EECF244321}">
                <p14:modId xmlns:p14="http://schemas.microsoft.com/office/powerpoint/2010/main" val="732903387"/>
              </p:ext>
            </p:extLst>
          </p:nvPr>
        </p:nvGraphicFramePr>
        <p:xfrm>
          <a:off x="734291" y="2072926"/>
          <a:ext cx="10095895" cy="4175779"/>
        </p:xfrm>
        <a:graphic>
          <a:graphicData uri="http://schemas.openxmlformats.org/drawingml/2006/table">
            <a:tbl>
              <a:tblPr firstRow="1" bandRow="1">
                <a:tableStyleId>{5C22544A-7EE6-4342-B048-85BDC9FD1C3A}</a:tableStyleId>
              </a:tblPr>
              <a:tblGrid>
                <a:gridCol w="2126355">
                  <a:extLst>
                    <a:ext uri="{9D8B030D-6E8A-4147-A177-3AD203B41FA5}">
                      <a16:colId xmlns:a16="http://schemas.microsoft.com/office/drawing/2014/main" val="3112408897"/>
                    </a:ext>
                  </a:extLst>
                </a:gridCol>
                <a:gridCol w="1912003">
                  <a:extLst>
                    <a:ext uri="{9D8B030D-6E8A-4147-A177-3AD203B41FA5}">
                      <a16:colId xmlns:a16="http://schemas.microsoft.com/office/drawing/2014/main" val="2625617622"/>
                    </a:ext>
                  </a:extLst>
                </a:gridCol>
                <a:gridCol w="2019179">
                  <a:extLst>
                    <a:ext uri="{9D8B030D-6E8A-4147-A177-3AD203B41FA5}">
                      <a16:colId xmlns:a16="http://schemas.microsoft.com/office/drawing/2014/main" val="744126231"/>
                    </a:ext>
                  </a:extLst>
                </a:gridCol>
                <a:gridCol w="2019179">
                  <a:extLst>
                    <a:ext uri="{9D8B030D-6E8A-4147-A177-3AD203B41FA5}">
                      <a16:colId xmlns:a16="http://schemas.microsoft.com/office/drawing/2014/main" val="298689219"/>
                    </a:ext>
                  </a:extLst>
                </a:gridCol>
                <a:gridCol w="2019179">
                  <a:extLst>
                    <a:ext uri="{9D8B030D-6E8A-4147-A177-3AD203B41FA5}">
                      <a16:colId xmlns:a16="http://schemas.microsoft.com/office/drawing/2014/main" val="1581042170"/>
                    </a:ext>
                  </a:extLst>
                </a:gridCol>
              </a:tblGrid>
              <a:tr h="647059">
                <a:tc>
                  <a:txBody>
                    <a:bodyPr/>
                    <a:lstStyle/>
                    <a:p>
                      <a:r>
                        <a:rPr lang="en-US" sz="1200" dirty="0">
                          <a:solidFill>
                            <a:schemeClr val="tx1"/>
                          </a:solidFill>
                        </a:rPr>
                        <a:t>DSC Encoding Format\</a:t>
                      </a:r>
                    </a:p>
                    <a:p>
                      <a:r>
                        <a:rPr lang="en-US" sz="1200" dirty="0">
                          <a:solidFill>
                            <a:schemeClr val="tx1"/>
                          </a:solidFill>
                        </a:rPr>
                        <a:t>Uncompressed Pixel Format</a:t>
                      </a:r>
                    </a:p>
                  </a:txBody>
                  <a:tcPr>
                    <a:lnL w="12700" cap="flat" cmpd="sng" algn="ctr">
                      <a:solidFill>
                        <a:schemeClr val="bg2"/>
                      </a:solid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a:solidFill>
                            <a:schemeClr val="tx1"/>
                          </a:solidFill>
                        </a:rPr>
                        <a:t>RGB</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err="1">
                          <a:solidFill>
                            <a:schemeClr val="tx1"/>
                          </a:solidFill>
                        </a:rPr>
                        <a:t>YCbCr</a:t>
                      </a:r>
                      <a:r>
                        <a:rPr lang="en-US" sz="2000" dirty="0">
                          <a:solidFill>
                            <a:schemeClr val="tx1"/>
                          </a:solidFill>
                        </a:rPr>
                        <a:t> 4:4:4</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err="1">
                          <a:solidFill>
                            <a:schemeClr val="tx1"/>
                          </a:solidFill>
                        </a:rPr>
                        <a:t>YCbCr</a:t>
                      </a:r>
                      <a:r>
                        <a:rPr lang="en-US" sz="2000" dirty="0">
                          <a:solidFill>
                            <a:schemeClr val="tx1"/>
                          </a:solidFill>
                        </a:rPr>
                        <a:t> 4:2:2</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err="1">
                          <a:solidFill>
                            <a:schemeClr val="tx1"/>
                          </a:solidFill>
                        </a:rPr>
                        <a:t>YCbCr</a:t>
                      </a:r>
                      <a:r>
                        <a:rPr lang="en-US" sz="2000" dirty="0">
                          <a:solidFill>
                            <a:schemeClr val="tx1"/>
                          </a:solidFill>
                        </a:rPr>
                        <a:t> 4:2:0</a:t>
                      </a:r>
                    </a:p>
                  </a:txBody>
                  <a:tcPr>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958035"/>
                  </a:ext>
                </a:extLst>
              </a:tr>
              <a:tr h="647059">
                <a:tc>
                  <a:txBody>
                    <a:bodyPr/>
                    <a:lstStyle/>
                    <a:p>
                      <a:r>
                        <a:rPr lang="en-US" sz="2000" dirty="0"/>
                        <a:t>DSC RGB</a:t>
                      </a:r>
                    </a:p>
                  </a:txBody>
                  <a:tcPr>
                    <a:lnL w="12700" cap="flat" cmpd="sng" algn="ctr">
                      <a:solidFill>
                        <a:schemeClr val="bg2"/>
                      </a:solid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r>
                        <a:rPr lang="en-US" sz="1600" b="1" dirty="0"/>
                        <a:t>Supported and Default</a:t>
                      </a:r>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sz="1600" dirty="0"/>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a:p>
                  </a:txBody>
                  <a:tcPr>
                    <a:lnL w="12700" cmpd="sng">
                      <a:noFill/>
                    </a:lnL>
                    <a:lnR w="12700" cap="flat" cmpd="sng" algn="ctr">
                      <a:solidFill>
                        <a:schemeClr val="bg2"/>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6822514"/>
                  </a:ext>
                </a:extLst>
              </a:tr>
              <a:tr h="647059">
                <a:tc>
                  <a:txBody>
                    <a:bodyPr/>
                    <a:lstStyle/>
                    <a:p>
                      <a:r>
                        <a:rPr lang="en-US" sz="2000" dirty="0"/>
                        <a:t>DSC </a:t>
                      </a:r>
                      <a:r>
                        <a:rPr lang="en-US" sz="2000" dirty="0" err="1"/>
                        <a:t>YCbCr</a:t>
                      </a:r>
                      <a:r>
                        <a:rPr lang="en-US" sz="2000" dirty="0"/>
                        <a:t> 4:4:4</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dirty="0"/>
                        <a:t>Supported</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sz="160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02733056"/>
                  </a:ext>
                </a:extLst>
              </a:tr>
              <a:tr h="832522">
                <a:tc>
                  <a:txBody>
                    <a:bodyPr/>
                    <a:lstStyle/>
                    <a:p>
                      <a:r>
                        <a:rPr lang="en-US" sz="2000" dirty="0"/>
                        <a:t>DSC </a:t>
                      </a:r>
                      <a:r>
                        <a:rPr lang="en-US" sz="2000" dirty="0" err="1"/>
                        <a:t>YCbCr</a:t>
                      </a:r>
                      <a:r>
                        <a:rPr lang="en-US" sz="2000" dirty="0"/>
                        <a:t> 4:2:2 Simple</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Supported (if DSC </a:t>
                      </a:r>
                      <a:r>
                        <a:rPr lang="en-US" sz="1600" dirty="0" err="1"/>
                        <a:t>YCbCr</a:t>
                      </a:r>
                      <a:r>
                        <a:rPr lang="en-US" sz="1600" dirty="0"/>
                        <a:t> 4:2:2 Native not supported)</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endParaRPr lang="en-US" sz="1600" dirty="0"/>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6946520"/>
                  </a:ext>
                </a:extLst>
              </a:tr>
              <a:tr h="647059">
                <a:tc>
                  <a:txBody>
                    <a:bodyPr/>
                    <a:lstStyle/>
                    <a:p>
                      <a:r>
                        <a:rPr lang="en-US" sz="2000" dirty="0"/>
                        <a:t>DSC </a:t>
                      </a:r>
                      <a:r>
                        <a:rPr lang="en-US" sz="2000" dirty="0" err="1"/>
                        <a:t>YCbCr</a:t>
                      </a:r>
                      <a:r>
                        <a:rPr lang="en-US" sz="2000" dirty="0"/>
                        <a:t> 4:2:2 Native</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Supported</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sz="1600" dirty="0"/>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736850"/>
                  </a:ext>
                </a:extLst>
              </a:tr>
              <a:tr h="6470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DSC </a:t>
                      </a:r>
                      <a:r>
                        <a:rPr lang="en-US" sz="2000" dirty="0" err="1"/>
                        <a:t>YCbCr</a:t>
                      </a:r>
                      <a:r>
                        <a:rPr lang="en-US" sz="2000" dirty="0"/>
                        <a:t> 4:2:0 Native</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Supported</a:t>
                      </a:r>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extLst>
                  <a:ext uri="{0D108BD9-81ED-4DB2-BD59-A6C34878D82A}">
                    <a16:rowId xmlns:a16="http://schemas.microsoft.com/office/drawing/2014/main" val="2224189222"/>
                  </a:ext>
                </a:extLst>
              </a:tr>
            </a:tbl>
          </a:graphicData>
        </a:graphic>
      </p:graphicFrame>
    </p:spTree>
    <p:extLst>
      <p:ext uri="{BB962C8B-B14F-4D97-AF65-F5344CB8AC3E}">
        <p14:creationId xmlns:p14="http://schemas.microsoft.com/office/powerpoint/2010/main" val="2333782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44565C-8BF1-4BEB-8E3A-0B873938AFED}"/>
              </a:ext>
            </a:extLst>
          </p:cNvPr>
          <p:cNvSpPr>
            <a:spLocks noGrp="1"/>
          </p:cNvSpPr>
          <p:nvPr>
            <p:ph type="title"/>
          </p:nvPr>
        </p:nvSpPr>
        <p:spPr/>
        <p:txBody>
          <a:bodyPr>
            <a:normAutofit fontScale="90000"/>
          </a:bodyPr>
          <a:lstStyle/>
          <a:p>
            <a:r>
              <a:rPr lang="en-US" dirty="0"/>
              <a:t>Uncompressed Color Format Enumeration Requirements (for DisplayPort)</a:t>
            </a:r>
          </a:p>
        </p:txBody>
      </p:sp>
      <p:sp>
        <p:nvSpPr>
          <p:cNvPr id="9" name="Footer Placeholder 8">
            <a:extLst>
              <a:ext uri="{FF2B5EF4-FFF2-40B4-BE49-F238E27FC236}">
                <a16:creationId xmlns:a16="http://schemas.microsoft.com/office/drawing/2014/main" id="{BF30FAC8-1F0E-45E3-A8B7-C71553093D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EE8DF009-86A2-403E-BFA4-EF5CBC9635BB}"/>
              </a:ext>
            </a:extLst>
          </p:cNvPr>
          <p:cNvSpPr>
            <a:spLocks noGrp="1"/>
          </p:cNvSpPr>
          <p:nvPr>
            <p:ph type="sldNum" sz="quarter" idx="21"/>
          </p:nvPr>
        </p:nvSpPr>
        <p:spPr/>
        <p:txBody>
          <a:bodyPr/>
          <a:lstStyle/>
          <a:p>
            <a:fld id="{9BC932D5-48D2-3F48-87E1-D925B9343798}" type="slidenum">
              <a:rPr lang="en-US" smtClean="0"/>
              <a:pPr/>
              <a:t>23</a:t>
            </a:fld>
            <a:endParaRPr lang="en-US" dirty="0"/>
          </a:p>
        </p:txBody>
      </p:sp>
      <p:graphicFrame>
        <p:nvGraphicFramePr>
          <p:cNvPr id="11" name="Table Placeholder 6">
            <a:extLst>
              <a:ext uri="{FF2B5EF4-FFF2-40B4-BE49-F238E27FC236}">
                <a16:creationId xmlns:a16="http://schemas.microsoft.com/office/drawing/2014/main" id="{563B7167-E2AD-4F4B-88B4-8CC6D67456C7}"/>
              </a:ext>
            </a:extLst>
          </p:cNvPr>
          <p:cNvGraphicFramePr>
            <a:graphicFrameLocks/>
          </p:cNvGraphicFramePr>
          <p:nvPr>
            <p:extLst>
              <p:ext uri="{D42A27DB-BD31-4B8C-83A1-F6EECF244321}">
                <p14:modId xmlns:p14="http://schemas.microsoft.com/office/powerpoint/2010/main" val="2286232834"/>
              </p:ext>
            </p:extLst>
          </p:nvPr>
        </p:nvGraphicFramePr>
        <p:xfrm>
          <a:off x="1045424" y="1263364"/>
          <a:ext cx="10101151" cy="4615767"/>
        </p:xfrm>
        <a:graphic>
          <a:graphicData uri="http://schemas.openxmlformats.org/drawingml/2006/table">
            <a:tbl>
              <a:tblPr firstRow="1" bandRow="1">
                <a:tableStyleId>{5C22544A-7EE6-4342-B048-85BDC9FD1C3A}</a:tableStyleId>
              </a:tblPr>
              <a:tblGrid>
                <a:gridCol w="1705652">
                  <a:extLst>
                    <a:ext uri="{9D8B030D-6E8A-4147-A177-3AD203B41FA5}">
                      <a16:colId xmlns:a16="http://schemas.microsoft.com/office/drawing/2014/main" val="4120258422"/>
                    </a:ext>
                  </a:extLst>
                </a:gridCol>
                <a:gridCol w="5452092">
                  <a:extLst>
                    <a:ext uri="{9D8B030D-6E8A-4147-A177-3AD203B41FA5}">
                      <a16:colId xmlns:a16="http://schemas.microsoft.com/office/drawing/2014/main" val="2835647999"/>
                    </a:ext>
                  </a:extLst>
                </a:gridCol>
                <a:gridCol w="2943407">
                  <a:extLst>
                    <a:ext uri="{9D8B030D-6E8A-4147-A177-3AD203B41FA5}">
                      <a16:colId xmlns:a16="http://schemas.microsoft.com/office/drawing/2014/main" val="1929627830"/>
                    </a:ext>
                  </a:extLst>
                </a:gridCol>
              </a:tblGrid>
              <a:tr h="4352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dirty="0">
                          <a:solidFill>
                            <a:schemeClr val="tx1"/>
                          </a:solidFill>
                          <a:latin typeface="Klavika Regular" panose="020B0506040000020004" pitchFamily="34" charset="0"/>
                        </a:rPr>
                        <a:t>Source Pixel Encoding</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dirty="0">
                          <a:solidFill>
                            <a:schemeClr val="tx1"/>
                          </a:solidFill>
                          <a:latin typeface="Klavika Regular" panose="020B0506040000020004" pitchFamily="34" charset="0"/>
                        </a:rPr>
                        <a:t>Condition</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dirty="0">
                          <a:solidFill>
                            <a:schemeClr val="tx1"/>
                          </a:solidFill>
                          <a:latin typeface="Klavika Regular" panose="020B0506040000020004" pitchFamily="34" charset="0"/>
                        </a:rPr>
                        <a:t>Supported Timings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0661918"/>
                  </a:ext>
                </a:extLst>
              </a:tr>
              <a:tr h="609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dirty="0">
                          <a:solidFill>
                            <a:schemeClr val="tx1"/>
                          </a:solidFill>
                          <a:latin typeface="Klavika Regular" panose="020B0506040000020004" pitchFamily="34" charset="0"/>
                        </a:rPr>
                        <a:t>RGB</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solidFill>
                            <a:schemeClr val="tx1"/>
                          </a:solidFill>
                          <a:latin typeface="Klavika Regular" panose="020B0506040000020004" pitchFamily="34" charset="0"/>
                        </a:rPr>
                        <a:t>N/A</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solidFill>
                            <a:schemeClr val="tx1"/>
                          </a:solidFill>
                          <a:latin typeface="Klavika Regular" panose="020B0506040000020004" pitchFamily="34" charset="0"/>
                        </a:rPr>
                        <a:t>All</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6794484"/>
                  </a:ext>
                </a:extLst>
              </a:tr>
              <a:tr h="43161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dirty="0" err="1">
                          <a:solidFill>
                            <a:schemeClr val="tx1"/>
                          </a:solidFill>
                          <a:latin typeface="Klavika Regular" panose="020B0506040000020004" pitchFamily="34" charset="0"/>
                        </a:rPr>
                        <a:t>YCbCr</a:t>
                      </a:r>
                      <a:r>
                        <a:rPr lang="en-US" sz="1800" b="1" i="0" dirty="0">
                          <a:solidFill>
                            <a:schemeClr val="tx1"/>
                          </a:solidFill>
                          <a:latin typeface="Klavika Regular" panose="020B0506040000020004" pitchFamily="34" charset="0"/>
                        </a:rPr>
                        <a:t> 4:4:4</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EDID1.4 block -&gt; EDID Basic Parameters -&gt; Color Type is 1 (RGB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4:4:4) or 3 (RGB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4:2:2)</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5116633"/>
                  </a:ext>
                </a:extLst>
              </a:tr>
              <a:tr h="305727">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i="0" dirty="0">
                        <a:solidFill>
                          <a:schemeClr val="tx1"/>
                        </a:solidFill>
                        <a:latin typeface="Klavika Regular" panose="020B0506040000020004" pitchFamily="34" charset="0"/>
                      </a:endParaRP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CTA Ext block -&gt; General Info -&gt;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4:4:4 support is 1</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7818432"/>
                  </a:ext>
                </a:extLst>
              </a:tr>
              <a:tr h="42327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i="0" dirty="0">
                        <a:solidFill>
                          <a:schemeClr val="tx1"/>
                        </a:solidFill>
                        <a:latin typeface="Klavika Regular" panose="020B0506040000020004" pitchFamily="34" charset="0"/>
                      </a:endParaRP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err="1">
                          <a:solidFill>
                            <a:schemeClr val="tx1"/>
                          </a:solidFill>
                          <a:latin typeface="Klavika Regular" panose="020B0506040000020004" pitchFamily="34" charset="0"/>
                        </a:rPr>
                        <a:t>DisplayID</a:t>
                      </a:r>
                      <a:r>
                        <a:rPr lang="en-US" sz="1100" b="0" i="0" dirty="0">
                          <a:solidFill>
                            <a:schemeClr val="tx1"/>
                          </a:solidFill>
                          <a:latin typeface="Klavika Regular" panose="020B0506040000020004" pitchFamily="34" charset="0"/>
                        </a:rPr>
                        <a:t> -&gt; </a:t>
                      </a:r>
                      <a:r>
                        <a:rPr lang="en-US" sz="1100" b="0" i="0" dirty="0" err="1">
                          <a:solidFill>
                            <a:schemeClr val="tx1"/>
                          </a:solidFill>
                          <a:latin typeface="Klavika Regular" panose="020B0506040000020004" pitchFamily="34" charset="0"/>
                        </a:rPr>
                        <a:t>DisplayInterface</a:t>
                      </a:r>
                      <a:r>
                        <a:rPr lang="en-US" sz="1100" b="0" i="0" dirty="0">
                          <a:solidFill>
                            <a:schemeClr val="tx1"/>
                          </a:solidFill>
                          <a:latin typeface="Klavika Regular" panose="020B0506040000020004" pitchFamily="34" charset="0"/>
                        </a:rPr>
                        <a:t> Block -&gt;</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4:4:4 Color Depth supports (based on individual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 timings with reported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6191730"/>
                  </a:ext>
                </a:extLst>
              </a:tr>
              <a:tr h="430798">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dirty="0" err="1">
                          <a:solidFill>
                            <a:schemeClr val="tx1"/>
                          </a:solidFill>
                          <a:latin typeface="Klavika Regular" panose="020B0506040000020004" pitchFamily="34" charset="0"/>
                        </a:rPr>
                        <a:t>YCbCr</a:t>
                      </a:r>
                      <a:r>
                        <a:rPr lang="en-US" sz="1800" b="1" i="0" dirty="0">
                          <a:solidFill>
                            <a:schemeClr val="tx1"/>
                          </a:solidFill>
                          <a:latin typeface="Klavika Regular" panose="020B0506040000020004" pitchFamily="34" charset="0"/>
                        </a:rPr>
                        <a:t> 4:2:2</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EDID1.4 block -&gt; EDID Basic Parameters -&gt; Color Type is 2 (RGB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4:2:2) or 3 (RGB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4:4:4 &amp;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4:2:2)</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7233498"/>
                  </a:ext>
                </a:extLst>
              </a:tr>
              <a:tr h="313193">
                <a:tc vMerge="1">
                  <a:txBody>
                    <a:bodyPr/>
                    <a:lstStyle/>
                    <a:p>
                      <a:endParaRPr lang="en-US"/>
                    </a:p>
                  </a:txBody>
                  <a:tcPr>
                    <a:lnT w="12700" cap="flat" cmpd="sng" algn="ctr">
                      <a:solidFill>
                        <a:schemeClr val="accent5"/>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CTA Ext block -&gt; General Info -&gt;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4:2:2 support is 1</a:t>
                      </a:r>
                    </a:p>
                  </a:txBody>
                  <a:tcPr marL="189272" marR="189272" anchor="ctr">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000000"/>
                          </a:solidFill>
                          <a:effectLst/>
                          <a:uLnTx/>
                          <a:uFillTx/>
                          <a:latin typeface="Klavika Regular" panose="020B0506040000020004" pitchFamily="34" charset="0"/>
                          <a:ea typeface="+mn-ea"/>
                          <a:cs typeface="+mn-cs"/>
                        </a:rPr>
                        <a:t>All</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6552827"/>
                  </a:ext>
                </a:extLst>
              </a:tr>
              <a:tr h="430798">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err="1">
                          <a:solidFill>
                            <a:schemeClr val="tx1"/>
                          </a:solidFill>
                          <a:latin typeface="Klavika Regular" panose="020B0506040000020004" pitchFamily="34" charset="0"/>
                        </a:rPr>
                        <a:t>DisplayID</a:t>
                      </a:r>
                      <a:r>
                        <a:rPr lang="en-US" sz="1100" b="0" i="0" dirty="0">
                          <a:solidFill>
                            <a:schemeClr val="tx1"/>
                          </a:solidFill>
                          <a:latin typeface="Klavika Regular" panose="020B0506040000020004" pitchFamily="34" charset="0"/>
                        </a:rPr>
                        <a:t> -&gt; </a:t>
                      </a:r>
                      <a:r>
                        <a:rPr lang="en-US" sz="1100" b="0" i="0" dirty="0" err="1">
                          <a:solidFill>
                            <a:schemeClr val="tx1"/>
                          </a:solidFill>
                          <a:latin typeface="Klavika Regular" panose="020B0506040000020004" pitchFamily="34" charset="0"/>
                        </a:rPr>
                        <a:t>DisplayInterface</a:t>
                      </a:r>
                      <a:r>
                        <a:rPr lang="en-US" sz="1100" b="0" i="0" dirty="0">
                          <a:solidFill>
                            <a:schemeClr val="tx1"/>
                          </a:solidFill>
                          <a:latin typeface="Klavika Regular" panose="020B0506040000020004" pitchFamily="34" charset="0"/>
                        </a:rPr>
                        <a:t> Block -&gt;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4:2:2 Color Depth supports based on individual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 timings with reported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5679286"/>
                  </a:ext>
                </a:extLst>
              </a:tr>
              <a:tr h="395032">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dirty="0" err="1">
                          <a:solidFill>
                            <a:schemeClr val="tx1"/>
                          </a:solidFill>
                          <a:latin typeface="Klavika Regular" panose="020B0506040000020004" pitchFamily="34" charset="0"/>
                        </a:rPr>
                        <a:t>YCbCr</a:t>
                      </a:r>
                      <a:r>
                        <a:rPr lang="en-US" sz="1800" b="1" i="0" dirty="0">
                          <a:solidFill>
                            <a:schemeClr val="tx1"/>
                          </a:solidFill>
                          <a:latin typeface="Klavika Regular" panose="020B0506040000020004" pitchFamily="34" charset="0"/>
                        </a:rPr>
                        <a:t> 4:2:0</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CTA Ext block -&gt;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4:2:0 Video Data Block or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4:2:0  Capability Map Data Block based on individual timings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Reported Timings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65112099"/>
                  </a:ext>
                </a:extLst>
              </a:tr>
              <a:tr h="540001">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err="1">
                          <a:solidFill>
                            <a:schemeClr val="tx1"/>
                          </a:solidFill>
                          <a:latin typeface="Klavika Regular" panose="020B0506040000020004" pitchFamily="34" charset="0"/>
                        </a:rPr>
                        <a:t>DisplayID</a:t>
                      </a:r>
                      <a:r>
                        <a:rPr lang="en-US" sz="1100" b="0" i="0" dirty="0">
                          <a:solidFill>
                            <a:schemeClr val="tx1"/>
                          </a:solidFill>
                          <a:latin typeface="Klavika Regular" panose="020B0506040000020004" pitchFamily="34" charset="0"/>
                        </a:rPr>
                        <a:t> -&gt; </a:t>
                      </a:r>
                      <a:r>
                        <a:rPr lang="en-US" sz="1100" b="0" i="0" dirty="0" err="1">
                          <a:solidFill>
                            <a:schemeClr val="tx1"/>
                          </a:solidFill>
                          <a:latin typeface="Klavika Regular" panose="020B0506040000020004" pitchFamily="34" charset="0"/>
                        </a:rPr>
                        <a:t>DisplayInterface</a:t>
                      </a:r>
                      <a:r>
                        <a:rPr lang="en-US" sz="1100" b="0" i="0" dirty="0">
                          <a:solidFill>
                            <a:schemeClr val="tx1"/>
                          </a:solidFill>
                          <a:latin typeface="Klavika Regular" panose="020B0506040000020004" pitchFamily="34" charset="0"/>
                        </a:rPr>
                        <a:t> Block -&gt; </a:t>
                      </a:r>
                      <a:r>
                        <a:rPr lang="en-US" sz="1100" b="0" i="0" dirty="0" err="1">
                          <a:solidFill>
                            <a:schemeClr val="tx1"/>
                          </a:solidFill>
                          <a:latin typeface="Klavika Regular" panose="020B0506040000020004" pitchFamily="34" charset="0"/>
                        </a:rPr>
                        <a:t>YCbCr</a:t>
                      </a:r>
                      <a:r>
                        <a:rPr lang="en-US" sz="1100" b="0" i="0" dirty="0">
                          <a:solidFill>
                            <a:schemeClr val="tx1"/>
                          </a:solidFill>
                          <a:latin typeface="Klavika Regular" panose="020B0506040000020004" pitchFamily="34" charset="0"/>
                        </a:rPr>
                        <a:t> 4:2:0 Color Depth supports based on individual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0" i="0" dirty="0">
                          <a:solidFill>
                            <a:schemeClr val="tx1"/>
                          </a:solidFill>
                          <a:latin typeface="Klavika Regular" panose="020B0506040000020004" pitchFamily="34" charset="0"/>
                        </a:rPr>
                        <a:t>All timings with reported color depths</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4776228"/>
                  </a:ext>
                </a:extLst>
              </a:tr>
            </a:tbl>
          </a:graphicData>
        </a:graphic>
      </p:graphicFrame>
    </p:spTree>
    <p:extLst>
      <p:ext uri="{BB962C8B-B14F-4D97-AF65-F5344CB8AC3E}">
        <p14:creationId xmlns:p14="http://schemas.microsoft.com/office/powerpoint/2010/main" val="1250829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44565C-8BF1-4BEB-8E3A-0B873938AFED}"/>
              </a:ext>
            </a:extLst>
          </p:cNvPr>
          <p:cNvSpPr>
            <a:spLocks noGrp="1"/>
          </p:cNvSpPr>
          <p:nvPr>
            <p:ph type="title"/>
          </p:nvPr>
        </p:nvSpPr>
        <p:spPr/>
        <p:txBody>
          <a:bodyPr>
            <a:normAutofit fontScale="90000"/>
          </a:bodyPr>
          <a:lstStyle/>
          <a:p>
            <a:r>
              <a:rPr lang="en-US" dirty="0"/>
              <a:t>Color Depth Policy</a:t>
            </a:r>
          </a:p>
        </p:txBody>
      </p:sp>
      <p:sp>
        <p:nvSpPr>
          <p:cNvPr id="4" name="Text Placeholder 3">
            <a:extLst>
              <a:ext uri="{FF2B5EF4-FFF2-40B4-BE49-F238E27FC236}">
                <a16:creationId xmlns:a16="http://schemas.microsoft.com/office/drawing/2014/main" id="{60FD7DCA-E2BD-4BBA-8E15-52863211B1DB}"/>
              </a:ext>
            </a:extLst>
          </p:cNvPr>
          <p:cNvSpPr>
            <a:spLocks noGrp="1"/>
          </p:cNvSpPr>
          <p:nvPr>
            <p:ph type="body" sz="quarter" idx="15"/>
          </p:nvPr>
        </p:nvSpPr>
        <p:spPr>
          <a:xfrm>
            <a:off x="734291" y="1071811"/>
            <a:ext cx="10723418" cy="436259"/>
          </a:xfrm>
        </p:spPr>
        <p:txBody>
          <a:bodyPr vert="horz" lIns="91440" tIns="45720" rIns="91440" bIns="45720" rtlCol="0" anchor="t">
            <a:noAutofit/>
          </a:bodyPr>
          <a:lstStyle/>
          <a:p>
            <a:r>
              <a:rPr lang="en-US" sz="2400" i="1" dirty="0">
                <a:solidFill>
                  <a:srgbClr val="FF0000"/>
                </a:solidFill>
                <a:latin typeface="Klavika"/>
              </a:rPr>
              <a:t>Only support a DSC color depth if the RX supports the color depth both in the EDID and DSC capability</a:t>
            </a:r>
          </a:p>
        </p:txBody>
      </p:sp>
      <p:sp>
        <p:nvSpPr>
          <p:cNvPr id="9" name="Footer Placeholder 8">
            <a:extLst>
              <a:ext uri="{FF2B5EF4-FFF2-40B4-BE49-F238E27FC236}">
                <a16:creationId xmlns:a16="http://schemas.microsoft.com/office/drawing/2014/main" id="{BF30FAC8-1F0E-45E3-A8B7-C71553093D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EE8DF009-86A2-403E-BFA4-EF5CBC9635BB}"/>
              </a:ext>
            </a:extLst>
          </p:cNvPr>
          <p:cNvSpPr>
            <a:spLocks noGrp="1"/>
          </p:cNvSpPr>
          <p:nvPr>
            <p:ph type="sldNum" sz="quarter" idx="21"/>
          </p:nvPr>
        </p:nvSpPr>
        <p:spPr/>
        <p:txBody>
          <a:bodyPr/>
          <a:lstStyle/>
          <a:p>
            <a:fld id="{9BC932D5-48D2-3F48-87E1-D925B9343798}" type="slidenum">
              <a:rPr lang="en-US" smtClean="0"/>
              <a:pPr/>
              <a:t>24</a:t>
            </a:fld>
            <a:endParaRPr lang="en-US" dirty="0"/>
          </a:p>
        </p:txBody>
      </p:sp>
      <p:graphicFrame>
        <p:nvGraphicFramePr>
          <p:cNvPr id="16" name="Content Placeholder 5">
            <a:extLst>
              <a:ext uri="{FF2B5EF4-FFF2-40B4-BE49-F238E27FC236}">
                <a16:creationId xmlns:a16="http://schemas.microsoft.com/office/drawing/2014/main" id="{BA227B1B-5FFA-489A-B496-CBEC57392D88}"/>
              </a:ext>
            </a:extLst>
          </p:cNvPr>
          <p:cNvGraphicFramePr>
            <a:graphicFrameLocks/>
          </p:cNvGraphicFramePr>
          <p:nvPr>
            <p:extLst>
              <p:ext uri="{D42A27DB-BD31-4B8C-83A1-F6EECF244321}">
                <p14:modId xmlns:p14="http://schemas.microsoft.com/office/powerpoint/2010/main" val="3242300136"/>
              </p:ext>
            </p:extLst>
          </p:nvPr>
        </p:nvGraphicFramePr>
        <p:xfrm>
          <a:off x="734291" y="1812867"/>
          <a:ext cx="10369140" cy="4417642"/>
        </p:xfrm>
        <a:graphic>
          <a:graphicData uri="http://schemas.openxmlformats.org/drawingml/2006/table">
            <a:tbl>
              <a:tblPr firstRow="1" bandRow="1">
                <a:tableStyleId>{5C22544A-7EE6-4342-B048-85BDC9FD1C3A}</a:tableStyleId>
              </a:tblPr>
              <a:tblGrid>
                <a:gridCol w="2073828">
                  <a:extLst>
                    <a:ext uri="{9D8B030D-6E8A-4147-A177-3AD203B41FA5}">
                      <a16:colId xmlns:a16="http://schemas.microsoft.com/office/drawing/2014/main" val="3112408897"/>
                    </a:ext>
                  </a:extLst>
                </a:gridCol>
                <a:gridCol w="2073828">
                  <a:extLst>
                    <a:ext uri="{9D8B030D-6E8A-4147-A177-3AD203B41FA5}">
                      <a16:colId xmlns:a16="http://schemas.microsoft.com/office/drawing/2014/main" val="2625617622"/>
                    </a:ext>
                  </a:extLst>
                </a:gridCol>
                <a:gridCol w="2073828">
                  <a:extLst>
                    <a:ext uri="{9D8B030D-6E8A-4147-A177-3AD203B41FA5}">
                      <a16:colId xmlns:a16="http://schemas.microsoft.com/office/drawing/2014/main" val="744126231"/>
                    </a:ext>
                  </a:extLst>
                </a:gridCol>
                <a:gridCol w="2073828">
                  <a:extLst>
                    <a:ext uri="{9D8B030D-6E8A-4147-A177-3AD203B41FA5}">
                      <a16:colId xmlns:a16="http://schemas.microsoft.com/office/drawing/2014/main" val="298689219"/>
                    </a:ext>
                  </a:extLst>
                </a:gridCol>
                <a:gridCol w="2073828">
                  <a:extLst>
                    <a:ext uri="{9D8B030D-6E8A-4147-A177-3AD203B41FA5}">
                      <a16:colId xmlns:a16="http://schemas.microsoft.com/office/drawing/2014/main" val="1581042170"/>
                    </a:ext>
                  </a:extLst>
                </a:gridCol>
              </a:tblGrid>
              <a:tr h="926912">
                <a:tc>
                  <a:txBody>
                    <a:bodyPr/>
                    <a:lstStyle/>
                    <a:p>
                      <a:r>
                        <a:rPr lang="en-US" sz="1200" dirty="0">
                          <a:solidFill>
                            <a:schemeClr val="tx1"/>
                          </a:solidFill>
                        </a:rPr>
                        <a:t>DSC Color Depth\</a:t>
                      </a:r>
                    </a:p>
                    <a:p>
                      <a:r>
                        <a:rPr lang="en-US" sz="1200" dirty="0">
                          <a:solidFill>
                            <a:schemeClr val="tx1"/>
                          </a:solidFill>
                        </a:rPr>
                        <a:t>Uncompressed Color Depth</a:t>
                      </a:r>
                    </a:p>
                  </a:txBody>
                  <a:tcPr>
                    <a:lnL w="12700" cap="flat" cmpd="sng" algn="ctr">
                      <a:solidFill>
                        <a:schemeClr val="bg2"/>
                      </a:solid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tx1"/>
                          </a:solidFill>
                        </a:rPr>
                        <a:t>6 bit</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tx1"/>
                          </a:solidFill>
                        </a:rPr>
                        <a:t>8 bit</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tx1"/>
                          </a:solidFill>
                        </a:rPr>
                        <a:t>10 bit</a:t>
                      </a:r>
                    </a:p>
                  </a:txBody>
                  <a:tcPr>
                    <a:lnL w="12700" cmpd="sng">
                      <a:noFill/>
                    </a:lnL>
                    <a:lnR w="12700" cmpd="sng">
                      <a:noFill/>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chemeClr val="tx1"/>
                          </a:solidFill>
                        </a:rPr>
                        <a:t>12 bit</a:t>
                      </a:r>
                    </a:p>
                  </a:txBody>
                  <a:tcPr>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958035"/>
                  </a:ext>
                </a:extLst>
              </a:tr>
              <a:tr h="1167203">
                <a:tc>
                  <a:txBody>
                    <a:bodyPr/>
                    <a:lstStyle/>
                    <a:p>
                      <a:r>
                        <a:rPr lang="en-US" sz="1600" dirty="0"/>
                        <a:t>DSC 8 bit</a:t>
                      </a:r>
                    </a:p>
                  </a:txBody>
                  <a:tcPr>
                    <a:lnL w="12700" cap="flat" cmpd="sng" algn="ctr">
                      <a:solidFill>
                        <a:schemeClr val="bg2"/>
                      </a:solid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Supported</a:t>
                      </a:r>
                    </a:p>
                    <a:p>
                      <a:endParaRPr lang="en-US" sz="1600" dirty="0"/>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sz="1600" dirty="0"/>
                    </a:p>
                  </a:txBody>
                  <a:tcPr>
                    <a:lnL w="12700" cmpd="sng">
                      <a:noFill/>
                    </a:lnL>
                    <a:lnR w="12700" cmpd="sng">
                      <a:noFill/>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a:p>
                  </a:txBody>
                  <a:tcPr>
                    <a:lnL w="12700" cmpd="sng">
                      <a:noFill/>
                    </a:lnL>
                    <a:lnR w="12700" cap="flat" cmpd="sng" algn="ctr">
                      <a:solidFill>
                        <a:schemeClr val="bg2"/>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6822514"/>
                  </a:ext>
                </a:extLst>
              </a:tr>
              <a:tr h="1130940">
                <a:tc>
                  <a:txBody>
                    <a:bodyPr/>
                    <a:lstStyle/>
                    <a:p>
                      <a:r>
                        <a:rPr lang="en-US" sz="1600" dirty="0"/>
                        <a:t>DSC 10 bit</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Supported and Preferred</a:t>
                      </a:r>
                    </a:p>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sz="1600"/>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02733056"/>
                  </a:ext>
                </a:extLst>
              </a:tr>
              <a:tr h="1192587">
                <a:tc>
                  <a:txBody>
                    <a:bodyPr/>
                    <a:lstStyle/>
                    <a:p>
                      <a:r>
                        <a:rPr lang="en-US" sz="1600" dirty="0"/>
                        <a:t>DSC 12 bit</a:t>
                      </a:r>
                    </a:p>
                  </a:txBody>
                  <a:tcPr>
                    <a:lnL w="12700" cap="flat" cmpd="sng" algn="ctr">
                      <a:solidFill>
                        <a:schemeClr val="bg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Supported</a:t>
                      </a:r>
                    </a:p>
                  </a:txBody>
                  <a:tcPr>
                    <a:lnL w="12700" cmpd="sng">
                      <a:noFill/>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2D050"/>
                    </a:solidFill>
                  </a:tcPr>
                </a:tc>
                <a:extLst>
                  <a:ext uri="{0D108BD9-81ED-4DB2-BD59-A6C34878D82A}">
                    <a16:rowId xmlns:a16="http://schemas.microsoft.com/office/drawing/2014/main" val="2956946520"/>
                  </a:ext>
                </a:extLst>
              </a:tr>
            </a:tbl>
          </a:graphicData>
        </a:graphic>
      </p:graphicFrame>
    </p:spTree>
    <p:extLst>
      <p:ext uri="{BB962C8B-B14F-4D97-AF65-F5344CB8AC3E}">
        <p14:creationId xmlns:p14="http://schemas.microsoft.com/office/powerpoint/2010/main" val="3505109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0049-FA45-459D-BB66-58CFD984D2F0}"/>
              </a:ext>
            </a:extLst>
          </p:cNvPr>
          <p:cNvSpPr>
            <a:spLocks noGrp="1"/>
          </p:cNvSpPr>
          <p:nvPr>
            <p:ph type="title"/>
          </p:nvPr>
        </p:nvSpPr>
        <p:spPr/>
        <p:txBody>
          <a:bodyPr>
            <a:normAutofit fontScale="90000"/>
          </a:bodyPr>
          <a:lstStyle/>
          <a:p>
            <a:r>
              <a:rPr lang="en-US" dirty="0"/>
              <a:t>Block Prediction/Line Buffer Bit Depth Policy</a:t>
            </a:r>
          </a:p>
        </p:txBody>
      </p:sp>
      <p:sp>
        <p:nvSpPr>
          <p:cNvPr id="3" name="Footer Placeholder 2">
            <a:extLst>
              <a:ext uri="{FF2B5EF4-FFF2-40B4-BE49-F238E27FC236}">
                <a16:creationId xmlns:a16="http://schemas.microsoft.com/office/drawing/2014/main" id="{A8E1EFDD-05CE-4077-B646-2E7BAE76F150}"/>
              </a:ext>
            </a:extLst>
          </p:cNvPr>
          <p:cNvSpPr>
            <a:spLocks noGrp="1"/>
          </p:cNvSpPr>
          <p:nvPr>
            <p:ph type="ftr" sz="quarter" idx="10"/>
          </p:nvPr>
        </p:nvSpPr>
        <p:spPr/>
        <p:txBody>
          <a:bodyPr/>
          <a:lstStyle/>
          <a:p>
            <a:r>
              <a:rPr lang="en-US"/>
              <a:t>|   AMD Corporate Template   |   2018</a:t>
            </a:r>
            <a:endParaRPr lang="en-US" dirty="0"/>
          </a:p>
        </p:txBody>
      </p:sp>
      <p:sp>
        <p:nvSpPr>
          <p:cNvPr id="4" name="Slide Number Placeholder 3">
            <a:extLst>
              <a:ext uri="{FF2B5EF4-FFF2-40B4-BE49-F238E27FC236}">
                <a16:creationId xmlns:a16="http://schemas.microsoft.com/office/drawing/2014/main" id="{6269656F-8B0F-4506-B5B2-B3479AF2A89E}"/>
              </a:ext>
            </a:extLst>
          </p:cNvPr>
          <p:cNvSpPr>
            <a:spLocks noGrp="1"/>
          </p:cNvSpPr>
          <p:nvPr>
            <p:ph type="sldNum" sz="quarter" idx="11"/>
          </p:nvPr>
        </p:nvSpPr>
        <p:spPr/>
        <p:txBody>
          <a:bodyPr/>
          <a:lstStyle/>
          <a:p>
            <a:fld id="{9BC932D5-48D2-3F48-87E1-D925B9343798}" type="slidenum">
              <a:rPr lang="en-US" smtClean="0"/>
              <a:pPr/>
              <a:t>25</a:t>
            </a:fld>
            <a:endParaRPr lang="en-US" dirty="0"/>
          </a:p>
        </p:txBody>
      </p:sp>
      <p:sp>
        <p:nvSpPr>
          <p:cNvPr id="5" name="TextBox 4">
            <a:extLst>
              <a:ext uri="{FF2B5EF4-FFF2-40B4-BE49-F238E27FC236}">
                <a16:creationId xmlns:a16="http://schemas.microsoft.com/office/drawing/2014/main" id="{A920F596-9DBF-4C9F-94E9-23D379CB9361}"/>
              </a:ext>
            </a:extLst>
          </p:cNvPr>
          <p:cNvSpPr txBox="1"/>
          <p:nvPr/>
        </p:nvSpPr>
        <p:spPr>
          <a:xfrm>
            <a:off x="595423" y="1408559"/>
            <a:ext cx="9619013" cy="4616648"/>
          </a:xfrm>
          <a:prstGeom prst="rect">
            <a:avLst/>
          </a:prstGeom>
          <a:noFill/>
        </p:spPr>
        <p:txBody>
          <a:bodyPr wrap="square" rtlCol="0" anchor="t">
            <a:spAutoFit/>
          </a:bodyPr>
          <a:lstStyle/>
          <a:p>
            <a:pPr algn="l"/>
            <a:r>
              <a:rPr lang="en-US" sz="3200" b="1" dirty="0">
                <a:latin typeface="Klavika" panose="020B0506040000020004" pitchFamily="34" charset="0"/>
              </a:rPr>
              <a:t>Block Prediction</a:t>
            </a:r>
          </a:p>
          <a:p>
            <a:pPr algn="l"/>
            <a:endParaRPr lang="en-US" sz="3200" b="1" dirty="0">
              <a:latin typeface="Klavika" panose="020B0506040000020004" pitchFamily="34" charset="0"/>
            </a:endParaRPr>
          </a:p>
          <a:p>
            <a:pPr algn="l"/>
            <a:r>
              <a:rPr lang="en-US" sz="2400" dirty="0">
                <a:latin typeface="Klavika"/>
              </a:rPr>
              <a:t>Source TX will always enable DSC block prediction as long as RX’s DSC BLOCK PREDICTION SUPPORT (</a:t>
            </a:r>
            <a:r>
              <a:rPr lang="en-US" sz="2400" dirty="0" err="1">
                <a:latin typeface="Klavika"/>
              </a:rPr>
              <a:t>dpcd</a:t>
            </a:r>
            <a:r>
              <a:rPr lang="en-US" sz="2400" dirty="0">
                <a:latin typeface="Klavika"/>
              </a:rPr>
              <a:t> 0x66) bit 0 is set to 1</a:t>
            </a:r>
          </a:p>
          <a:p>
            <a:pPr algn="l"/>
            <a:endParaRPr lang="en-US" dirty="0">
              <a:highlight>
                <a:srgbClr val="FFFF00"/>
              </a:highlight>
              <a:latin typeface="Klavika" panose="020B0506040000020004" pitchFamily="34" charset="0"/>
            </a:endParaRPr>
          </a:p>
          <a:p>
            <a:pPr algn="l"/>
            <a:endParaRPr lang="en-US" dirty="0">
              <a:highlight>
                <a:srgbClr val="FFFF00"/>
              </a:highlight>
              <a:latin typeface="Klavika" panose="020B0506040000020004" pitchFamily="34" charset="0"/>
            </a:endParaRPr>
          </a:p>
          <a:p>
            <a:pPr algn="l"/>
            <a:endParaRPr lang="en-US" dirty="0">
              <a:highlight>
                <a:srgbClr val="FFFF00"/>
              </a:highlight>
              <a:latin typeface="Klavika" panose="020B0506040000020004" pitchFamily="34" charset="0"/>
            </a:endParaRPr>
          </a:p>
          <a:p>
            <a:pPr algn="l"/>
            <a:r>
              <a:rPr lang="en-US" sz="3200" b="1" dirty="0">
                <a:latin typeface="Klavika" panose="020B0506040000020004" pitchFamily="34" charset="0"/>
              </a:rPr>
              <a:t>Line Buffer Bit Depth</a:t>
            </a:r>
          </a:p>
          <a:p>
            <a:pPr algn="l"/>
            <a:endParaRPr lang="en-US" sz="2400" dirty="0">
              <a:latin typeface="Klavika" panose="020B0506040000020004" pitchFamily="34" charset="0"/>
            </a:endParaRPr>
          </a:p>
          <a:p>
            <a:pPr algn="l"/>
            <a:r>
              <a:rPr lang="en-US" sz="2400" dirty="0">
                <a:latin typeface="Klavika"/>
              </a:rPr>
              <a:t>Source TX will use the minimum between source max DSC line buffer bit depth (13 bit) and parsed value from RX’s DSC LINE BUFFER BIT DEPTH (</a:t>
            </a:r>
            <a:r>
              <a:rPr lang="en-US" sz="2400" dirty="0" err="1">
                <a:latin typeface="Klavika"/>
              </a:rPr>
              <a:t>dpcd</a:t>
            </a:r>
            <a:r>
              <a:rPr lang="en-US" sz="2400" dirty="0">
                <a:latin typeface="Klavika"/>
              </a:rPr>
              <a:t> 0x65)</a:t>
            </a:r>
          </a:p>
        </p:txBody>
      </p:sp>
    </p:spTree>
    <p:extLst>
      <p:ext uri="{BB962C8B-B14F-4D97-AF65-F5344CB8AC3E}">
        <p14:creationId xmlns:p14="http://schemas.microsoft.com/office/powerpoint/2010/main" val="210536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SST DSC ENABLEMENT SEQUENCE</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26</a:t>
            </a:fld>
            <a:endParaRPr lang="en-US" dirty="0"/>
          </a:p>
        </p:txBody>
      </p:sp>
    </p:spTree>
    <p:extLst>
      <p:ext uri="{BB962C8B-B14F-4D97-AF65-F5344CB8AC3E}">
        <p14:creationId xmlns:p14="http://schemas.microsoft.com/office/powerpoint/2010/main" val="324772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Display </a:t>
            </a:r>
            <a:r>
              <a:rPr lang="en-US" dirty="0" err="1"/>
              <a:t>Hotplug</a:t>
            </a:r>
            <a:endParaRPr lang="en-US" dirty="0"/>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595423" y="1365979"/>
            <a:ext cx="3389348" cy="4288200"/>
          </a:xfrm>
        </p:spPr>
        <p:txBody>
          <a:bodyPr>
            <a:normAutofit fontScale="77500" lnSpcReduction="20000"/>
          </a:bodyPr>
          <a:lstStyle/>
          <a:p>
            <a:pPr marL="342900" indent="-342900">
              <a:lnSpc>
                <a:spcPct val="200000"/>
              </a:lnSpc>
              <a:buFont typeface="Wingdings" panose="05000000000000000000" pitchFamily="2" charset="2"/>
              <a:buChar char="§"/>
            </a:pPr>
            <a:r>
              <a:rPr lang="en-US" dirty="0" err="1"/>
              <a:t>Hotplug</a:t>
            </a:r>
            <a:r>
              <a:rPr lang="en-US" dirty="0"/>
              <a:t> Detection</a:t>
            </a:r>
          </a:p>
          <a:p>
            <a:pPr marL="342900" indent="-342900">
              <a:lnSpc>
                <a:spcPct val="200000"/>
              </a:lnSpc>
              <a:buFont typeface="Wingdings" panose="05000000000000000000" pitchFamily="2" charset="2"/>
              <a:buChar char="§"/>
            </a:pPr>
            <a:r>
              <a:rPr lang="en-US" dirty="0"/>
              <a:t>Mode Enumeration/ Query</a:t>
            </a:r>
          </a:p>
          <a:p>
            <a:pPr marL="342900" indent="-342900">
              <a:lnSpc>
                <a:spcPct val="200000"/>
              </a:lnSpc>
              <a:buFont typeface="Wingdings" panose="05000000000000000000" pitchFamily="2" charset="2"/>
              <a:buChar char="§"/>
            </a:pPr>
            <a:r>
              <a:rPr lang="en-US" dirty="0"/>
              <a:t>Set Mode (enable)</a:t>
            </a:r>
          </a:p>
          <a:p>
            <a:pPr marL="1028700" lvl="1" indent="-342900">
              <a:lnSpc>
                <a:spcPct val="200000"/>
              </a:lnSpc>
              <a:buFont typeface="Arial" panose="020B0604020202020204" pitchFamily="34" charset="0"/>
              <a:buChar char="•"/>
            </a:pPr>
            <a:r>
              <a:rPr lang="en-US" dirty="0"/>
              <a:t>FEC READY = 1</a:t>
            </a:r>
          </a:p>
          <a:p>
            <a:pPr marL="1028700" lvl="1" indent="-342900">
              <a:lnSpc>
                <a:spcPct val="200000"/>
              </a:lnSpc>
              <a:buFont typeface="Arial" panose="020B0604020202020204" pitchFamily="34" charset="0"/>
              <a:buChar char="•"/>
            </a:pPr>
            <a:r>
              <a:rPr lang="en-US" dirty="0"/>
              <a:t>Link Training</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DSC EANBLE = 1</a:t>
            </a:r>
          </a:p>
          <a:p>
            <a:pPr marL="1028700" lvl="1" indent="-342900">
              <a:lnSpc>
                <a:spcPct val="200000"/>
              </a:lnSpc>
              <a:buFont typeface="Arial" panose="020B0604020202020204" pitchFamily="34" charset="0"/>
              <a:buChar char="•"/>
            </a:pPr>
            <a:r>
              <a:rPr lang="en-US" dirty="0"/>
              <a:t>PPS/FEC/DSC enabled in First Video Frame</a:t>
            </a:r>
          </a:p>
          <a:p>
            <a:pPr marL="1028700" lvl="1" indent="-342900">
              <a:lnSpc>
                <a:spcPct val="200000"/>
              </a:lnSpc>
              <a:buFont typeface="Arial" panose="020B0604020202020204" pitchFamily="34" charset="0"/>
              <a:buChar char="•"/>
            </a:pPr>
            <a:endParaRPr lang="en-US" dirty="0"/>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27</a:t>
            </a:fld>
            <a:endParaRPr lang="en-US" dirty="0"/>
          </a:p>
        </p:txBody>
      </p:sp>
      <p:pic>
        <p:nvPicPr>
          <p:cNvPr id="6" name="Picture 5">
            <a:extLst>
              <a:ext uri="{FF2B5EF4-FFF2-40B4-BE49-F238E27FC236}">
                <a16:creationId xmlns:a16="http://schemas.microsoft.com/office/drawing/2014/main" id="{40814CEF-224E-4385-BF07-1EFAAF6BD7B8}"/>
              </a:ext>
            </a:extLst>
          </p:cNvPr>
          <p:cNvPicPr>
            <a:picLocks noChangeAspect="1"/>
          </p:cNvPicPr>
          <p:nvPr/>
        </p:nvPicPr>
        <p:blipFill>
          <a:blip r:embed="rId2"/>
          <a:stretch>
            <a:fillRect/>
          </a:stretch>
        </p:blipFill>
        <p:spPr>
          <a:xfrm>
            <a:off x="4080829" y="266700"/>
            <a:ext cx="7723243" cy="6176232"/>
          </a:xfrm>
          <a:prstGeom prst="rect">
            <a:avLst/>
          </a:prstGeom>
        </p:spPr>
      </p:pic>
    </p:spTree>
    <p:extLst>
      <p:ext uri="{BB962C8B-B14F-4D97-AF65-F5344CB8AC3E}">
        <p14:creationId xmlns:p14="http://schemas.microsoft.com/office/powerpoint/2010/main" val="1885732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Display Disable</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595422" y="1709928"/>
            <a:ext cx="3129289" cy="3438144"/>
          </a:xfrm>
        </p:spPr>
        <p:txBody>
          <a:bodyPr>
            <a:normAutofit fontScale="92500"/>
          </a:bodyPr>
          <a:lstStyle/>
          <a:p>
            <a:pPr marL="342900" indent="-342900">
              <a:lnSpc>
                <a:spcPct val="200000"/>
              </a:lnSpc>
              <a:buFont typeface="Wingdings" panose="05000000000000000000" pitchFamily="2" charset="2"/>
              <a:buChar char="§"/>
            </a:pPr>
            <a:r>
              <a:rPr lang="en-US" dirty="0"/>
              <a:t>Set Mode (disable display)</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Disable DP Link</a:t>
            </a:r>
          </a:p>
          <a:p>
            <a:pPr marL="1028700" lvl="1" indent="-342900">
              <a:lnSpc>
                <a:spcPct val="200000"/>
              </a:lnSpc>
              <a:buFont typeface="Arial" panose="020B0604020202020204" pitchFamily="34" charset="0"/>
              <a:buChar char="•"/>
            </a:pPr>
            <a:r>
              <a:rPr lang="en-US" dirty="0"/>
              <a:t>FEC READY = 0</a:t>
            </a:r>
          </a:p>
          <a:p>
            <a:pPr marL="1028700" lvl="1" indent="-342900">
              <a:lnSpc>
                <a:spcPct val="200000"/>
              </a:lnSpc>
              <a:buFont typeface="Arial" panose="020B0604020202020204" pitchFamily="34" charset="0"/>
              <a:buChar char="•"/>
            </a:pPr>
            <a:r>
              <a:rPr lang="en-US" dirty="0"/>
              <a:t>DSC ENABLE = 0</a:t>
            </a:r>
          </a:p>
          <a:p>
            <a:pPr marL="342900" indent="-342900">
              <a:lnSpc>
                <a:spcPct val="200000"/>
              </a:lnSpc>
              <a:buFont typeface="Arial" panose="020B0604020202020204" pitchFamily="34" charset="0"/>
              <a:buChar char="•"/>
            </a:pPr>
            <a:endParaRPr lang="en-US" dirty="0"/>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28</a:t>
            </a:fld>
            <a:endParaRPr lang="en-US" dirty="0"/>
          </a:p>
        </p:txBody>
      </p:sp>
      <p:pic>
        <p:nvPicPr>
          <p:cNvPr id="6" name="Picture 5">
            <a:extLst>
              <a:ext uri="{FF2B5EF4-FFF2-40B4-BE49-F238E27FC236}">
                <a16:creationId xmlns:a16="http://schemas.microsoft.com/office/drawing/2014/main" id="{DA0EDD24-0D28-483E-BE0A-A282C29A452A}"/>
              </a:ext>
            </a:extLst>
          </p:cNvPr>
          <p:cNvPicPr>
            <a:picLocks noChangeAspect="1"/>
          </p:cNvPicPr>
          <p:nvPr/>
        </p:nvPicPr>
        <p:blipFill>
          <a:blip r:embed="rId2"/>
          <a:stretch>
            <a:fillRect/>
          </a:stretch>
        </p:blipFill>
        <p:spPr>
          <a:xfrm>
            <a:off x="3634228" y="1531916"/>
            <a:ext cx="8471268" cy="3740727"/>
          </a:xfrm>
          <a:prstGeom prst="rect">
            <a:avLst/>
          </a:prstGeom>
        </p:spPr>
      </p:pic>
    </p:spTree>
    <p:extLst>
      <p:ext uri="{BB962C8B-B14F-4D97-AF65-F5344CB8AC3E}">
        <p14:creationId xmlns:p14="http://schemas.microsoft.com/office/powerpoint/2010/main" val="362097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Display Mode Change</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443022" y="1161288"/>
            <a:ext cx="3824178" cy="4965192"/>
          </a:xfrm>
        </p:spPr>
        <p:txBody>
          <a:bodyPr>
            <a:normAutofit fontScale="77500" lnSpcReduction="20000"/>
          </a:bodyPr>
          <a:lstStyle/>
          <a:p>
            <a:pPr marL="342900" indent="-342900">
              <a:lnSpc>
                <a:spcPct val="200000"/>
              </a:lnSpc>
              <a:buFont typeface="Wingdings" panose="05000000000000000000" pitchFamily="2" charset="2"/>
              <a:buChar char="§"/>
            </a:pPr>
            <a:r>
              <a:rPr lang="en-US" dirty="0"/>
              <a:t>Set Mode (Mode Change)</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Disable DP Link</a:t>
            </a:r>
          </a:p>
          <a:p>
            <a:pPr marL="1028700" lvl="1" indent="-342900">
              <a:lnSpc>
                <a:spcPct val="200000"/>
              </a:lnSpc>
              <a:buFont typeface="Arial" panose="020B0604020202020204" pitchFamily="34" charset="0"/>
              <a:buChar char="•"/>
            </a:pPr>
            <a:r>
              <a:rPr lang="en-US" dirty="0"/>
              <a:t>FEC READY = 0</a:t>
            </a:r>
          </a:p>
          <a:p>
            <a:pPr marL="1028700" lvl="1" indent="-342900">
              <a:lnSpc>
                <a:spcPct val="200000"/>
              </a:lnSpc>
              <a:buFont typeface="Arial" panose="020B0604020202020204" pitchFamily="34" charset="0"/>
              <a:buChar char="•"/>
            </a:pPr>
            <a:r>
              <a:rPr lang="en-US" dirty="0"/>
              <a:t>DSC ENABLE = 0</a:t>
            </a:r>
          </a:p>
          <a:p>
            <a:pPr marL="1028700" lvl="1" indent="-342900">
              <a:lnSpc>
                <a:spcPct val="200000"/>
              </a:lnSpc>
              <a:buFont typeface="Arial" panose="020B0604020202020204" pitchFamily="34" charset="0"/>
              <a:buChar char="•"/>
            </a:pPr>
            <a:r>
              <a:rPr lang="en-US" dirty="0"/>
              <a:t>FEC READY = 1</a:t>
            </a:r>
          </a:p>
          <a:p>
            <a:pPr marL="1028700" lvl="1" indent="-342900">
              <a:lnSpc>
                <a:spcPct val="200000"/>
              </a:lnSpc>
              <a:buFont typeface="Arial" panose="020B0604020202020204" pitchFamily="34" charset="0"/>
              <a:buChar char="•"/>
            </a:pPr>
            <a:r>
              <a:rPr lang="en-US" dirty="0"/>
              <a:t>Set Mode Link Training</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DSC ENABLE = 1</a:t>
            </a:r>
          </a:p>
          <a:p>
            <a:pPr marL="1028700" lvl="1" indent="-342900">
              <a:lnSpc>
                <a:spcPct val="200000"/>
              </a:lnSpc>
              <a:buFont typeface="Arial" panose="020B0604020202020204" pitchFamily="34" charset="0"/>
              <a:buChar char="•"/>
            </a:pPr>
            <a:r>
              <a:rPr lang="en-US" dirty="0"/>
              <a:t>PPS/DSC/FEC enabled in First Video Frame</a:t>
            </a:r>
          </a:p>
          <a:p>
            <a:pPr marL="1028700" lvl="1" indent="-342900">
              <a:lnSpc>
                <a:spcPct val="200000"/>
              </a:lnSpc>
              <a:buFont typeface="Arial" panose="020B0604020202020204" pitchFamily="34" charset="0"/>
              <a:buChar char="•"/>
            </a:pPr>
            <a:endParaRPr lang="en-US" dirty="0"/>
          </a:p>
          <a:p>
            <a:pPr marL="342900" indent="-342900">
              <a:lnSpc>
                <a:spcPct val="200000"/>
              </a:lnSpc>
              <a:buFont typeface="Arial" panose="020B0604020202020204" pitchFamily="34" charset="0"/>
              <a:buChar char="•"/>
            </a:pPr>
            <a:endParaRPr lang="en-US" dirty="0"/>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29</a:t>
            </a:fld>
            <a:endParaRPr lang="en-US" dirty="0"/>
          </a:p>
        </p:txBody>
      </p:sp>
      <p:pic>
        <p:nvPicPr>
          <p:cNvPr id="6" name="Picture 5">
            <a:extLst>
              <a:ext uri="{FF2B5EF4-FFF2-40B4-BE49-F238E27FC236}">
                <a16:creationId xmlns:a16="http://schemas.microsoft.com/office/drawing/2014/main" id="{34E69716-71FD-44B4-AE12-71FABA03BEC0}"/>
              </a:ext>
            </a:extLst>
          </p:cNvPr>
          <p:cNvPicPr>
            <a:picLocks noChangeAspect="1"/>
          </p:cNvPicPr>
          <p:nvPr/>
        </p:nvPicPr>
        <p:blipFill>
          <a:blip r:embed="rId2"/>
          <a:stretch>
            <a:fillRect/>
          </a:stretch>
        </p:blipFill>
        <p:spPr>
          <a:xfrm>
            <a:off x="3790310" y="1161288"/>
            <a:ext cx="8134990" cy="4965192"/>
          </a:xfrm>
          <a:prstGeom prst="rect">
            <a:avLst/>
          </a:prstGeom>
        </p:spPr>
      </p:pic>
    </p:spTree>
    <p:extLst>
      <p:ext uri="{BB962C8B-B14F-4D97-AF65-F5344CB8AC3E}">
        <p14:creationId xmlns:p14="http://schemas.microsoft.com/office/powerpoint/2010/main" val="259729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F4F55-49FD-C046-B355-D36AACE5C693}"/>
              </a:ext>
            </a:extLst>
          </p:cNvPr>
          <p:cNvSpPr>
            <a:spLocks noGrp="1"/>
          </p:cNvSpPr>
          <p:nvPr>
            <p:ph type="title"/>
          </p:nvPr>
        </p:nvSpPr>
        <p:spPr/>
        <p:txBody>
          <a:bodyPr>
            <a:normAutofit fontScale="90000"/>
          </a:bodyPr>
          <a:lstStyle/>
          <a:p>
            <a:r>
              <a:rPr lang="en-US" dirty="0"/>
              <a:t>Target </a:t>
            </a:r>
            <a:r>
              <a:rPr lang="en-US" dirty="0" err="1"/>
              <a:t>Bpp</a:t>
            </a:r>
            <a:endParaRPr lang="en-US" dirty="0"/>
          </a:p>
        </p:txBody>
      </p:sp>
      <p:sp>
        <p:nvSpPr>
          <p:cNvPr id="3" name="Footer Placeholder 2">
            <a:extLst>
              <a:ext uri="{FF2B5EF4-FFF2-40B4-BE49-F238E27FC236}">
                <a16:creationId xmlns:a16="http://schemas.microsoft.com/office/drawing/2014/main" id="{8B6554A4-06B5-E14B-BC29-2CCDAE6E275A}"/>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F8FF28DF-B554-F544-A522-38D626A13260}"/>
              </a:ext>
            </a:extLst>
          </p:cNvPr>
          <p:cNvSpPr>
            <a:spLocks noGrp="1"/>
          </p:cNvSpPr>
          <p:nvPr>
            <p:ph type="sldNum" sz="quarter" idx="11"/>
          </p:nvPr>
        </p:nvSpPr>
        <p:spPr/>
        <p:txBody>
          <a:bodyPr/>
          <a:lstStyle/>
          <a:p>
            <a:fld id="{9BC932D5-48D2-3F48-87E1-D925B9343798}" type="slidenum">
              <a:rPr lang="en-US" smtClean="0"/>
              <a:pPr/>
              <a:t>3</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37EA718-6CBF-4443-BA87-82F82E64A3D6}"/>
                  </a:ext>
                </a:extLst>
              </p:cNvPr>
              <p:cNvSpPr txBox="1"/>
              <p:nvPr/>
            </p:nvSpPr>
            <p:spPr>
              <a:xfrm>
                <a:off x="297711" y="917823"/>
                <a:ext cx="10864265" cy="5575052"/>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400" dirty="0">
                    <a:latin typeface="Klavika" panose="020B0506040000020004"/>
                    <a:cs typeface="Kalinga" panose="020B0502040204020203" pitchFamily="34" charset="0"/>
                  </a:rPr>
                  <a:t>DSC achieves video signal compression by reducing amount of bits to represent each pixel (</a:t>
                </a:r>
                <a:r>
                  <a:rPr lang="en-US" sz="2400" dirty="0" err="1">
                    <a:latin typeface="Klavika" panose="020B0506040000020004"/>
                    <a:cs typeface="Kalinga" panose="020B0502040204020203" pitchFamily="34" charset="0"/>
                  </a:rPr>
                  <a:t>TargetBpp</a:t>
                </a:r>
                <a:r>
                  <a:rPr lang="en-US" sz="2400" dirty="0">
                    <a:latin typeface="Klavika" panose="020B0506040000020004"/>
                    <a:cs typeface="Kalinga" panose="020B0502040204020203" pitchFamily="34" charset="0"/>
                  </a:rPr>
                  <a:t>) while keeping the same pixel clock</a:t>
                </a:r>
              </a:p>
              <a:p>
                <a:pPr marL="285750" indent="-285750">
                  <a:lnSpc>
                    <a:spcPct val="150000"/>
                  </a:lnSpc>
                  <a:buFont typeface="Wingdings" panose="05000000000000000000" pitchFamily="2" charset="2"/>
                  <a:buChar char="§"/>
                </a:pPr>
                <a:r>
                  <a:rPr lang="en-US" sz="2400" dirty="0">
                    <a:latin typeface="Klavika" panose="020B0506040000020004" pitchFamily="34" charset="0"/>
                  </a:rPr>
                  <a:t>The compressed bandwidth can be represent by below formula:</a:t>
                </a:r>
              </a:p>
              <a:p>
                <a:pPr>
                  <a:lnSpc>
                    <a:spcPct val="150000"/>
                  </a:lnSpc>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𝑇𝑖𝑚𝑖𝑛𝑔𝐵</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𝑤</m:t>
                          </m:r>
                        </m:e>
                        <m:sub>
                          <m:r>
                            <a:rPr lang="en-US" sz="2400" b="0" i="1" smtClean="0">
                              <a:latin typeface="Cambria Math" panose="02040503050406030204" pitchFamily="18" charset="0"/>
                            </a:rPr>
                            <m:t>𝐷𝑆𝐶</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𝑇𝑎𝑟𝑔𝑒𝑡𝐵𝑝𝑝</m:t>
                          </m:r>
                        </m:e>
                      </m:d>
                      <m:r>
                        <a:rPr lang="en-US" sz="2400" b="0" i="1" smtClean="0">
                          <a:latin typeface="Cambria Math" panose="02040503050406030204" pitchFamily="18" charset="0"/>
                        </a:rPr>
                        <m:t>=</m:t>
                      </m:r>
                      <m:r>
                        <a:rPr lang="en-US" sz="2400" b="0" i="1" smtClean="0">
                          <a:latin typeface="Cambria Math" panose="02040503050406030204" pitchFamily="18" charset="0"/>
                        </a:rPr>
                        <m:t>𝑇𝑎𝑟𝑔𝑒𝑡𝐵𝑝𝑝</m:t>
                      </m:r>
                      <m:r>
                        <a:rPr lang="en-US" sz="2400" b="0" i="1" smtClean="0">
                          <a:latin typeface="Cambria Math" panose="02040503050406030204" pitchFamily="18" charset="0"/>
                        </a:rPr>
                        <m:t>∗</m:t>
                      </m:r>
                      <m:r>
                        <a:rPr lang="en-US" sz="2400" b="0" i="1" smtClean="0">
                          <a:latin typeface="Cambria Math" panose="02040503050406030204" pitchFamily="18" charset="0"/>
                        </a:rPr>
                        <m:t>𝑃𝑖𝑥𝑒𝑙𝐶𝑙𝑜𝑐𝑘</m:t>
                      </m:r>
                    </m:oMath>
                  </m:oMathPara>
                </a14:m>
                <a:endParaRPr lang="en-US" sz="2400" dirty="0">
                  <a:latin typeface="Klavika" panose="020B0506040000020004" pitchFamily="34" charset="0"/>
                </a:endParaRPr>
              </a:p>
              <a:p>
                <a:pPr marL="342900" indent="-342900">
                  <a:lnSpc>
                    <a:spcPct val="150000"/>
                  </a:lnSpc>
                  <a:buFont typeface="Wingdings" panose="05000000000000000000" pitchFamily="2" charset="2"/>
                  <a:buChar char="§"/>
                </a:pPr>
                <a:r>
                  <a:rPr lang="en-US" sz="2400" dirty="0">
                    <a:latin typeface="Klavika" panose="020B0506040000020004" pitchFamily="34" charset="0"/>
                  </a:rPr>
                  <a:t>Higher </a:t>
                </a:r>
                <a:r>
                  <a:rPr lang="en-US" sz="2400" dirty="0" err="1">
                    <a:latin typeface="Klavika" panose="020B0506040000020004" pitchFamily="34" charset="0"/>
                  </a:rPr>
                  <a:t>TargetBpp</a:t>
                </a:r>
                <a:r>
                  <a:rPr lang="en-US" sz="2400" dirty="0">
                    <a:latin typeface="Klavika" panose="020B0506040000020004" pitchFamily="34" charset="0"/>
                  </a:rPr>
                  <a:t> will result in higher image quality, but also requires a higher bandwidth in order to drive the timing</a:t>
                </a:r>
              </a:p>
              <a:p>
                <a:pPr marL="342900" indent="-342900">
                  <a:lnSpc>
                    <a:spcPct val="150000"/>
                  </a:lnSpc>
                  <a:buFont typeface="Wingdings" panose="05000000000000000000" pitchFamily="2" charset="2"/>
                  <a:buChar char="§"/>
                </a:pPr>
                <a:r>
                  <a:rPr lang="en-US" sz="2400" dirty="0" err="1">
                    <a:latin typeface="Klavika" panose="020B0506040000020004" pitchFamily="34" charset="0"/>
                  </a:rPr>
                  <a:t>TargetBpp</a:t>
                </a:r>
                <a:r>
                  <a:rPr lang="en-US" sz="2400" dirty="0">
                    <a:latin typeface="Klavika" panose="020B0506040000020004" pitchFamily="34" charset="0"/>
                  </a:rPr>
                  <a:t> is determined by Display Driver based on display capability, link bandwidth and timing</a:t>
                </a:r>
              </a:p>
              <a:p>
                <a:pPr marL="342900" indent="-342900">
                  <a:lnSpc>
                    <a:spcPct val="150000"/>
                  </a:lnSpc>
                  <a:buFont typeface="Wingdings" panose="05000000000000000000" pitchFamily="2" charset="2"/>
                  <a:buChar char="§"/>
                </a:pPr>
                <a:r>
                  <a:rPr lang="en-US" sz="2400" dirty="0" err="1">
                    <a:latin typeface="Klavika" panose="020B0506040000020004" pitchFamily="34" charset="0"/>
                  </a:rPr>
                  <a:t>TargetBpp</a:t>
                </a:r>
                <a:r>
                  <a:rPr lang="en-US" sz="2400" dirty="0">
                    <a:latin typeface="Klavika" panose="020B0506040000020004" pitchFamily="34" charset="0"/>
                  </a:rPr>
                  <a:t> needs to be within the range between 8 </a:t>
                </a:r>
                <a:r>
                  <a:rPr lang="en-US" sz="2400" dirty="0" err="1">
                    <a:latin typeface="Klavika" panose="020B0506040000020004" pitchFamily="34" charset="0"/>
                  </a:rPr>
                  <a:t>bpp</a:t>
                </a:r>
                <a:r>
                  <a:rPr lang="en-US" sz="2400" dirty="0">
                    <a:latin typeface="Klavika" panose="020B0506040000020004" pitchFamily="34" charset="0"/>
                  </a:rPr>
                  <a:t> – 16 </a:t>
                </a:r>
                <a:r>
                  <a:rPr lang="en-US" sz="2400" dirty="0" err="1">
                    <a:latin typeface="Klavika" panose="020B0506040000020004" pitchFamily="34" charset="0"/>
                  </a:rPr>
                  <a:t>bpp</a:t>
                </a:r>
                <a:endParaRPr lang="en-US" sz="2400" dirty="0">
                  <a:latin typeface="Klavika" panose="020B0506040000020004" pitchFamily="34" charset="0"/>
                </a:endParaRPr>
              </a:p>
              <a:p>
                <a:pPr marL="342900" indent="-342900">
                  <a:lnSpc>
                    <a:spcPct val="150000"/>
                  </a:lnSpc>
                  <a:buFont typeface="Wingdings" panose="05000000000000000000" pitchFamily="2" charset="2"/>
                  <a:buChar char="§"/>
                </a:pPr>
                <a:r>
                  <a:rPr lang="en-US" sz="2400" dirty="0" err="1">
                    <a:latin typeface="Klavika" panose="020B0506040000020004" pitchFamily="34" charset="0"/>
                  </a:rPr>
                  <a:t>TargetBpp</a:t>
                </a:r>
                <a:r>
                  <a:rPr lang="en-US" sz="2400" dirty="0">
                    <a:latin typeface="Klavika" panose="020B0506040000020004" pitchFamily="34" charset="0"/>
                  </a:rPr>
                  <a:t> can be fractional value with minimum step of 1/16 </a:t>
                </a:r>
                <a:r>
                  <a:rPr lang="en-US" sz="2400" dirty="0" err="1">
                    <a:latin typeface="Klavika" panose="020B0506040000020004" pitchFamily="34" charset="0"/>
                  </a:rPr>
                  <a:t>bpp</a:t>
                </a:r>
                <a:endParaRPr lang="en-US" sz="2400" dirty="0">
                  <a:latin typeface="Klavika" panose="020B0506040000020004" pitchFamily="34" charset="0"/>
                </a:endParaRPr>
              </a:p>
            </p:txBody>
          </p:sp>
        </mc:Choice>
        <mc:Fallback xmlns="">
          <p:sp>
            <p:nvSpPr>
              <p:cNvPr id="7" name="TextBox 6">
                <a:extLst>
                  <a:ext uri="{FF2B5EF4-FFF2-40B4-BE49-F238E27FC236}">
                    <a16:creationId xmlns:a16="http://schemas.microsoft.com/office/drawing/2014/main" id="{A37EA718-6CBF-4443-BA87-82F82E64A3D6}"/>
                  </a:ext>
                </a:extLst>
              </p:cNvPr>
              <p:cNvSpPr txBox="1">
                <a:spLocks noRot="1" noChangeAspect="1" noMove="1" noResize="1" noEditPoints="1" noAdjustHandles="1" noChangeArrowheads="1" noChangeShapeType="1" noTextEdit="1"/>
              </p:cNvSpPr>
              <p:nvPr/>
            </p:nvSpPr>
            <p:spPr>
              <a:xfrm>
                <a:off x="297711" y="917823"/>
                <a:ext cx="10864265" cy="5575052"/>
              </a:xfrm>
              <a:prstGeom prst="rect">
                <a:avLst/>
              </a:prstGeom>
              <a:blipFill>
                <a:blip r:embed="rId2"/>
                <a:stretch>
                  <a:fillRect l="-786" b="-1641"/>
                </a:stretch>
              </a:blipFill>
            </p:spPr>
            <p:txBody>
              <a:bodyPr/>
              <a:lstStyle/>
              <a:p>
                <a:r>
                  <a:rPr lang="en-US">
                    <a:noFill/>
                  </a:rPr>
                  <a:t> </a:t>
                </a:r>
              </a:p>
            </p:txBody>
          </p:sp>
        </mc:Fallback>
      </mc:AlternateContent>
    </p:spTree>
    <p:extLst>
      <p:ext uri="{BB962C8B-B14F-4D97-AF65-F5344CB8AC3E}">
        <p14:creationId xmlns:p14="http://schemas.microsoft.com/office/powerpoint/2010/main" val="193156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Dynamic Target </a:t>
            </a:r>
            <a:r>
              <a:rPr lang="en-US" dirty="0" err="1"/>
              <a:t>Bpp</a:t>
            </a:r>
            <a:r>
              <a:rPr lang="en-US" dirty="0"/>
              <a:t> update</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443022" y="1362623"/>
            <a:ext cx="4808486" cy="4965192"/>
          </a:xfrm>
        </p:spPr>
        <p:txBody>
          <a:bodyPr vert="horz" lIns="91440" tIns="45720" rIns="91440" bIns="45720" rtlCol="0" anchor="t">
            <a:normAutofit/>
          </a:bodyPr>
          <a:lstStyle/>
          <a:p>
            <a:pPr>
              <a:lnSpc>
                <a:spcPct val="150000"/>
              </a:lnSpc>
            </a:pPr>
            <a:r>
              <a:rPr lang="en-US" sz="1600" dirty="0"/>
              <a:t>According to DP 1.4a specs 2.7.3.3 once DSC_ENABLE is set to 1, RX shall:</a:t>
            </a:r>
            <a:br>
              <a:rPr lang="en-US" sz="1600" dirty="0"/>
            </a:br>
            <a:endParaRPr lang="en-US" sz="1600" dirty="0"/>
          </a:p>
          <a:p>
            <a:pPr marL="342900" indent="-342900">
              <a:lnSpc>
                <a:spcPct val="150000"/>
              </a:lnSpc>
              <a:buFont typeface="+mj-lt"/>
              <a:buAutoNum type="arabicPeriod"/>
            </a:pPr>
            <a:r>
              <a:rPr lang="en-US" sz="1600" dirty="0"/>
              <a:t>Read the first PPS values</a:t>
            </a:r>
          </a:p>
          <a:p>
            <a:pPr marL="342900" indent="-342900">
              <a:lnSpc>
                <a:spcPct val="150000"/>
              </a:lnSpc>
              <a:buFont typeface="+mj-lt"/>
              <a:buAutoNum type="arabicPeriod"/>
            </a:pPr>
            <a:r>
              <a:rPr lang="en-US" sz="1600" dirty="0"/>
              <a:t>Enable decompression when </a:t>
            </a:r>
            <a:r>
              <a:rPr lang="en-US" sz="1600" dirty="0" err="1"/>
              <a:t>CompressedStream_Flag</a:t>
            </a:r>
            <a:r>
              <a:rPr lang="en-US" sz="1600" dirty="0"/>
              <a:t> is set to 1 in VB-ID bit 6  with the last PPS values received</a:t>
            </a:r>
          </a:p>
          <a:p>
            <a:pPr marL="342900" indent="-342900">
              <a:lnSpc>
                <a:spcPct val="150000"/>
              </a:lnSpc>
              <a:buFont typeface="+mj-lt"/>
              <a:buAutoNum type="arabicPeriod"/>
            </a:pPr>
            <a:r>
              <a:rPr lang="en-US" sz="1600" b="1" dirty="0">
                <a:solidFill>
                  <a:srgbClr val="FF0000"/>
                </a:solidFill>
                <a:latin typeface="Klavika Regular"/>
              </a:rPr>
              <a:t>Apply new PPS values on next frame when new PPS values are received</a:t>
            </a:r>
          </a:p>
          <a:p>
            <a:pPr marL="342900" indent="-342900">
              <a:lnSpc>
                <a:spcPct val="150000"/>
              </a:lnSpc>
              <a:buFont typeface="+mj-lt"/>
              <a:buAutoNum type="arabicPeriod"/>
            </a:pPr>
            <a:r>
              <a:rPr lang="en-US" sz="1600" dirty="0"/>
              <a:t>Disable decompression when VB-ID bit 6 is set to 0</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30</a:t>
            </a:fld>
            <a:endParaRPr lang="en-US" dirty="0"/>
          </a:p>
        </p:txBody>
      </p:sp>
      <p:pic>
        <p:nvPicPr>
          <p:cNvPr id="2" name="Picture 1">
            <a:extLst>
              <a:ext uri="{FF2B5EF4-FFF2-40B4-BE49-F238E27FC236}">
                <a16:creationId xmlns:a16="http://schemas.microsoft.com/office/drawing/2014/main" id="{8F237811-45A6-4CA4-A950-30F97C87916D}"/>
              </a:ext>
            </a:extLst>
          </p:cNvPr>
          <p:cNvPicPr>
            <a:picLocks noChangeAspect="1"/>
          </p:cNvPicPr>
          <p:nvPr/>
        </p:nvPicPr>
        <p:blipFill>
          <a:blip r:embed="rId2"/>
          <a:stretch>
            <a:fillRect/>
          </a:stretch>
        </p:blipFill>
        <p:spPr>
          <a:xfrm>
            <a:off x="5580644" y="917997"/>
            <a:ext cx="6168334" cy="5022006"/>
          </a:xfrm>
          <a:prstGeom prst="rect">
            <a:avLst/>
          </a:prstGeom>
        </p:spPr>
      </p:pic>
    </p:spTree>
    <p:extLst>
      <p:ext uri="{BB962C8B-B14F-4D97-AF65-F5344CB8AC3E}">
        <p14:creationId xmlns:p14="http://schemas.microsoft.com/office/powerpoint/2010/main" val="268918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AMDDSAT DSC TOOL</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31</a:t>
            </a:fld>
            <a:endParaRPr lang="en-US" dirty="0"/>
          </a:p>
        </p:txBody>
      </p:sp>
      <p:sp>
        <p:nvSpPr>
          <p:cNvPr id="5" name="Text Placeholder 4">
            <a:extLst>
              <a:ext uri="{FF2B5EF4-FFF2-40B4-BE49-F238E27FC236}">
                <a16:creationId xmlns:a16="http://schemas.microsoft.com/office/drawing/2014/main" id="{06C2AFE4-3762-5344-98F7-D5A557D30D00}"/>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63981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AMDDSAT DSC TOOL (Starting From 2.3.7)</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32</a:t>
            </a:fld>
            <a:endParaRPr lang="en-US" dirty="0"/>
          </a:p>
        </p:txBody>
      </p:sp>
      <p:pic>
        <p:nvPicPr>
          <p:cNvPr id="6" name="Picture 5" descr="A screenshot of a computer&#10;&#10;Description automatically generated">
            <a:extLst>
              <a:ext uri="{FF2B5EF4-FFF2-40B4-BE49-F238E27FC236}">
                <a16:creationId xmlns:a16="http://schemas.microsoft.com/office/drawing/2014/main" id="{AE799E5F-7939-4113-876F-9977809A1577}"/>
              </a:ext>
            </a:extLst>
          </p:cNvPr>
          <p:cNvPicPr>
            <a:picLocks noChangeAspect="1"/>
          </p:cNvPicPr>
          <p:nvPr/>
        </p:nvPicPr>
        <p:blipFill>
          <a:blip r:embed="rId2"/>
          <a:stretch>
            <a:fillRect/>
          </a:stretch>
        </p:blipFill>
        <p:spPr>
          <a:xfrm>
            <a:off x="297711" y="702959"/>
            <a:ext cx="10698840" cy="5747838"/>
          </a:xfrm>
          <a:prstGeom prst="rect">
            <a:avLst/>
          </a:prstGeom>
        </p:spPr>
      </p:pic>
    </p:spTree>
    <p:extLst>
      <p:ext uri="{BB962C8B-B14F-4D97-AF65-F5344CB8AC3E}">
        <p14:creationId xmlns:p14="http://schemas.microsoft.com/office/powerpoint/2010/main" val="3551436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AMDDSAT DSC TOOL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33</a:t>
            </a:fld>
            <a:endParaRPr lang="en-US" dirty="0"/>
          </a:p>
        </p:txBody>
      </p:sp>
      <p:pic>
        <p:nvPicPr>
          <p:cNvPr id="4" name="Picture 3" descr="A screenshot of a computer&#10;&#10;Description automatically generated">
            <a:extLst>
              <a:ext uri="{FF2B5EF4-FFF2-40B4-BE49-F238E27FC236}">
                <a16:creationId xmlns:a16="http://schemas.microsoft.com/office/drawing/2014/main" id="{243BF563-9F40-47B6-A363-56E867D64A66}"/>
              </a:ext>
            </a:extLst>
          </p:cNvPr>
          <p:cNvPicPr>
            <a:picLocks noChangeAspect="1"/>
          </p:cNvPicPr>
          <p:nvPr/>
        </p:nvPicPr>
        <p:blipFill>
          <a:blip r:embed="rId2"/>
          <a:stretch>
            <a:fillRect/>
          </a:stretch>
        </p:blipFill>
        <p:spPr>
          <a:xfrm>
            <a:off x="266700" y="687296"/>
            <a:ext cx="10492344" cy="5774002"/>
          </a:xfrm>
          <a:prstGeom prst="rect">
            <a:avLst/>
          </a:prstGeom>
        </p:spPr>
      </p:pic>
    </p:spTree>
    <p:extLst>
      <p:ext uri="{BB962C8B-B14F-4D97-AF65-F5344CB8AC3E}">
        <p14:creationId xmlns:p14="http://schemas.microsoft.com/office/powerpoint/2010/main" val="3651914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SST DSC TEST PLAN</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34</a:t>
            </a:fld>
            <a:endParaRPr lang="en-US" dirty="0"/>
          </a:p>
        </p:txBody>
      </p:sp>
    </p:spTree>
    <p:extLst>
      <p:ext uri="{BB962C8B-B14F-4D97-AF65-F5344CB8AC3E}">
        <p14:creationId xmlns:p14="http://schemas.microsoft.com/office/powerpoint/2010/main" val="318498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F020B-4AFB-4EC8-91E9-353DAE8D3441}"/>
              </a:ext>
            </a:extLst>
          </p:cNvPr>
          <p:cNvSpPr>
            <a:spLocks noGrp="1"/>
          </p:cNvSpPr>
          <p:nvPr>
            <p:ph type="title"/>
          </p:nvPr>
        </p:nvSpPr>
        <p:spPr/>
        <p:txBody>
          <a:bodyPr>
            <a:normAutofit fontScale="90000"/>
          </a:bodyPr>
          <a:lstStyle/>
          <a:p>
            <a:r>
              <a:rPr lang="en-US" dirty="0"/>
              <a:t>DP SST DSC Test Plan</a:t>
            </a:r>
          </a:p>
        </p:txBody>
      </p:sp>
      <p:sp>
        <p:nvSpPr>
          <p:cNvPr id="3" name="Content Placeholder 2">
            <a:extLst>
              <a:ext uri="{FF2B5EF4-FFF2-40B4-BE49-F238E27FC236}">
                <a16:creationId xmlns:a16="http://schemas.microsoft.com/office/drawing/2014/main" id="{867462D0-4561-4DA0-BBB0-2060C4A49E3C}"/>
              </a:ext>
            </a:extLst>
          </p:cNvPr>
          <p:cNvSpPr>
            <a:spLocks noGrp="1"/>
          </p:cNvSpPr>
          <p:nvPr>
            <p:ph sz="quarter" idx="10"/>
          </p:nvPr>
        </p:nvSpPr>
        <p:spPr>
          <a:xfrm>
            <a:off x="704675" y="1040235"/>
            <a:ext cx="11117412" cy="5098436"/>
          </a:xfrm>
        </p:spPr>
        <p:txBody>
          <a:bodyPr>
            <a:normAutofit/>
          </a:bodyPr>
          <a:lstStyle/>
          <a:p>
            <a:pPr marL="0" indent="0">
              <a:lnSpc>
                <a:spcPct val="150000"/>
              </a:lnSpc>
              <a:buNone/>
            </a:pPr>
            <a:r>
              <a:rPr lang="en-US" sz="2800" dirty="0"/>
              <a:t>Factors need to be tested:</a:t>
            </a:r>
          </a:p>
          <a:p>
            <a:pPr>
              <a:lnSpc>
                <a:spcPct val="150000"/>
              </a:lnSpc>
            </a:pPr>
            <a:r>
              <a:rPr lang="en-US" sz="2000" dirty="0"/>
              <a:t>Lane Count and Link Rate</a:t>
            </a:r>
          </a:p>
          <a:p>
            <a:pPr lvl="1">
              <a:lnSpc>
                <a:spcPct val="150000"/>
              </a:lnSpc>
              <a:buFont typeface="Arial" panose="020B0604020202020204" pitchFamily="34" charset="0"/>
              <a:buChar char="•"/>
            </a:pPr>
            <a:r>
              <a:rPr lang="en-US" sz="2000" dirty="0"/>
              <a:t>1-4 lanes, RBR-HBR3</a:t>
            </a:r>
          </a:p>
          <a:p>
            <a:pPr>
              <a:lnSpc>
                <a:spcPct val="150000"/>
              </a:lnSpc>
            </a:pPr>
            <a:r>
              <a:rPr lang="en-US" sz="2000" dirty="0"/>
              <a:t>Color Format and Color Depth</a:t>
            </a:r>
          </a:p>
          <a:p>
            <a:pPr lvl="1">
              <a:lnSpc>
                <a:spcPct val="150000"/>
              </a:lnSpc>
              <a:buFont typeface="Arial" panose="020B0604020202020204" pitchFamily="34" charset="0"/>
              <a:buChar char="•"/>
            </a:pPr>
            <a:r>
              <a:rPr lang="en-US" sz="2000" dirty="0"/>
              <a:t>8-12 </a:t>
            </a:r>
            <a:r>
              <a:rPr lang="en-US" sz="2000" dirty="0" err="1"/>
              <a:t>bpc</a:t>
            </a:r>
            <a:r>
              <a:rPr lang="en-US" sz="2000" dirty="0"/>
              <a:t>, </a:t>
            </a:r>
          </a:p>
          <a:p>
            <a:pPr lvl="1">
              <a:lnSpc>
                <a:spcPct val="150000"/>
              </a:lnSpc>
              <a:buFont typeface="Arial" panose="020B0604020202020204" pitchFamily="34" charset="0"/>
              <a:buChar char="•"/>
            </a:pPr>
            <a:r>
              <a:rPr lang="en-US" sz="2000" dirty="0"/>
              <a:t>RGB, </a:t>
            </a:r>
            <a:r>
              <a:rPr lang="en-US" sz="2000" dirty="0" err="1"/>
              <a:t>YCbCr</a:t>
            </a:r>
            <a:r>
              <a:rPr lang="en-US" sz="2000" dirty="0"/>
              <a:t> 4:4:4, </a:t>
            </a:r>
            <a:r>
              <a:rPr lang="en-US" sz="2000" dirty="0" err="1"/>
              <a:t>YCbCr</a:t>
            </a:r>
            <a:r>
              <a:rPr lang="en-US" sz="2000" dirty="0"/>
              <a:t> 4:2:2 Simple/Native, </a:t>
            </a:r>
            <a:r>
              <a:rPr lang="en-US" sz="2000" dirty="0" err="1"/>
              <a:t>YCbCr</a:t>
            </a:r>
            <a:r>
              <a:rPr lang="en-US" sz="2000" dirty="0"/>
              <a:t> 4:2:0 Native</a:t>
            </a:r>
          </a:p>
          <a:p>
            <a:pPr>
              <a:lnSpc>
                <a:spcPct val="150000"/>
              </a:lnSpc>
            </a:pPr>
            <a:r>
              <a:rPr lang="en-US" sz="2000" dirty="0"/>
              <a:t>Interoperability</a:t>
            </a:r>
          </a:p>
          <a:p>
            <a:pPr lvl="1">
              <a:lnSpc>
                <a:spcPct val="150000"/>
              </a:lnSpc>
              <a:buFont typeface="Arial" panose="020B0604020202020204" pitchFamily="34" charset="0"/>
              <a:buChar char="•"/>
            </a:pPr>
            <a:r>
              <a:rPr lang="en-US" sz="2000" dirty="0"/>
              <a:t>with other features (ex. </a:t>
            </a:r>
            <a:r>
              <a:rPr lang="en-US" sz="2000" dirty="0" err="1"/>
              <a:t>FreeSync</a:t>
            </a:r>
            <a:r>
              <a:rPr lang="en-US" sz="2000" dirty="0"/>
              <a:t>, HDR, HDCP, </a:t>
            </a:r>
            <a:r>
              <a:rPr lang="en-US" sz="2000" dirty="0" err="1"/>
              <a:t>etc</a:t>
            </a:r>
            <a:r>
              <a:rPr lang="en-US" sz="2000" dirty="0"/>
              <a:t>)</a:t>
            </a:r>
          </a:p>
          <a:p>
            <a:pPr lvl="1">
              <a:lnSpc>
                <a:spcPct val="150000"/>
              </a:lnSpc>
              <a:buFont typeface="Arial" panose="020B0604020202020204" pitchFamily="34" charset="0"/>
              <a:buChar char="•"/>
            </a:pPr>
            <a:r>
              <a:rPr lang="en-US" sz="2000" dirty="0"/>
              <a:t>with common use cases (ex. system sleep, boot up, driver PnP, </a:t>
            </a:r>
            <a:r>
              <a:rPr lang="en-US" sz="2000" dirty="0" err="1"/>
              <a:t>etc</a:t>
            </a:r>
            <a:r>
              <a:rPr lang="en-US" sz="2000" dirty="0"/>
              <a:t>)</a:t>
            </a:r>
          </a:p>
        </p:txBody>
      </p:sp>
      <p:sp>
        <p:nvSpPr>
          <p:cNvPr id="4" name="Footer Placeholder 3">
            <a:extLst>
              <a:ext uri="{FF2B5EF4-FFF2-40B4-BE49-F238E27FC236}">
                <a16:creationId xmlns:a16="http://schemas.microsoft.com/office/drawing/2014/main" id="{07FF4EC3-53EA-478E-9D87-5DB4F98EE15F}"/>
              </a:ext>
            </a:extLst>
          </p:cNvPr>
          <p:cNvSpPr>
            <a:spLocks noGrp="1"/>
          </p:cNvSpPr>
          <p:nvPr>
            <p:ph type="ftr" sz="quarter" idx="11"/>
          </p:nvPr>
        </p:nvSpPr>
        <p:spPr/>
        <p:txBody>
          <a:bodyPr/>
          <a:lstStyle/>
          <a:p>
            <a:r>
              <a:rPr lang="en-US" dirty="0"/>
              <a:t>|   AMD Corporate |   2019</a:t>
            </a:r>
          </a:p>
        </p:txBody>
      </p:sp>
      <p:sp>
        <p:nvSpPr>
          <p:cNvPr id="5" name="Slide Number Placeholder 4">
            <a:extLst>
              <a:ext uri="{FF2B5EF4-FFF2-40B4-BE49-F238E27FC236}">
                <a16:creationId xmlns:a16="http://schemas.microsoft.com/office/drawing/2014/main" id="{152FAF9F-CDFD-4F06-94DB-2B7D44677574}"/>
              </a:ext>
            </a:extLst>
          </p:cNvPr>
          <p:cNvSpPr>
            <a:spLocks noGrp="1"/>
          </p:cNvSpPr>
          <p:nvPr>
            <p:ph type="sldNum" sz="quarter" idx="12"/>
          </p:nvPr>
        </p:nvSpPr>
        <p:spPr/>
        <p:txBody>
          <a:bodyPr/>
          <a:lstStyle/>
          <a:p>
            <a:fld id="{9BC932D5-48D2-3F48-87E1-D925B9343798}" type="slidenum">
              <a:rPr lang="en-US" smtClean="0"/>
              <a:pPr/>
              <a:t>35</a:t>
            </a:fld>
            <a:endParaRPr lang="en-US" dirty="0"/>
          </a:p>
        </p:txBody>
      </p:sp>
    </p:spTree>
    <p:extLst>
      <p:ext uri="{BB962C8B-B14F-4D97-AF65-F5344CB8AC3E}">
        <p14:creationId xmlns:p14="http://schemas.microsoft.com/office/powerpoint/2010/main" val="297687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F020B-4AFB-4EC8-91E9-353DAE8D3441}"/>
              </a:ext>
            </a:extLst>
          </p:cNvPr>
          <p:cNvSpPr>
            <a:spLocks noGrp="1"/>
          </p:cNvSpPr>
          <p:nvPr>
            <p:ph type="title"/>
          </p:nvPr>
        </p:nvSpPr>
        <p:spPr/>
        <p:txBody>
          <a:bodyPr>
            <a:normAutofit fontScale="90000"/>
          </a:bodyPr>
          <a:lstStyle/>
          <a:p>
            <a:r>
              <a:rPr lang="en-US" dirty="0"/>
              <a:t>SST DSC Link Rate and Lane Count Test Plan</a:t>
            </a:r>
          </a:p>
        </p:txBody>
      </p:sp>
      <p:graphicFrame>
        <p:nvGraphicFramePr>
          <p:cNvPr id="6" name="Content Placeholder 5">
            <a:extLst>
              <a:ext uri="{FF2B5EF4-FFF2-40B4-BE49-F238E27FC236}">
                <a16:creationId xmlns:a16="http://schemas.microsoft.com/office/drawing/2014/main" id="{FA004365-4251-424A-87DF-E8AF96EE6C2C}"/>
              </a:ext>
            </a:extLst>
          </p:cNvPr>
          <p:cNvGraphicFramePr>
            <a:graphicFrameLocks noGrp="1"/>
          </p:cNvGraphicFramePr>
          <p:nvPr>
            <p:ph sz="quarter" idx="10"/>
            <p:extLst>
              <p:ext uri="{D42A27DB-BD31-4B8C-83A1-F6EECF244321}">
                <p14:modId xmlns:p14="http://schemas.microsoft.com/office/powerpoint/2010/main" val="3991928277"/>
              </p:ext>
            </p:extLst>
          </p:nvPr>
        </p:nvGraphicFramePr>
        <p:xfrm>
          <a:off x="595423" y="1140554"/>
          <a:ext cx="9013373" cy="4576891"/>
        </p:xfrm>
        <a:graphic>
          <a:graphicData uri="http://schemas.openxmlformats.org/drawingml/2006/table">
            <a:tbl>
              <a:tblPr firstRow="1" bandRow="1">
                <a:tableStyleId>{5A111915-BE36-4E01-A7E5-04B1672EAD32}</a:tableStyleId>
              </a:tblPr>
              <a:tblGrid>
                <a:gridCol w="1183426">
                  <a:extLst>
                    <a:ext uri="{9D8B030D-6E8A-4147-A177-3AD203B41FA5}">
                      <a16:colId xmlns:a16="http://schemas.microsoft.com/office/drawing/2014/main" val="2089115537"/>
                    </a:ext>
                  </a:extLst>
                </a:gridCol>
                <a:gridCol w="1370281">
                  <a:extLst>
                    <a:ext uri="{9D8B030D-6E8A-4147-A177-3AD203B41FA5}">
                      <a16:colId xmlns:a16="http://schemas.microsoft.com/office/drawing/2014/main" val="186369369"/>
                    </a:ext>
                  </a:extLst>
                </a:gridCol>
                <a:gridCol w="3502710">
                  <a:extLst>
                    <a:ext uri="{9D8B030D-6E8A-4147-A177-3AD203B41FA5}">
                      <a16:colId xmlns:a16="http://schemas.microsoft.com/office/drawing/2014/main" val="1705024139"/>
                    </a:ext>
                  </a:extLst>
                </a:gridCol>
                <a:gridCol w="2358782">
                  <a:extLst>
                    <a:ext uri="{9D8B030D-6E8A-4147-A177-3AD203B41FA5}">
                      <a16:colId xmlns:a16="http://schemas.microsoft.com/office/drawing/2014/main" val="3700082257"/>
                    </a:ext>
                  </a:extLst>
                </a:gridCol>
                <a:gridCol w="598174">
                  <a:extLst>
                    <a:ext uri="{9D8B030D-6E8A-4147-A177-3AD203B41FA5}">
                      <a16:colId xmlns:a16="http://schemas.microsoft.com/office/drawing/2014/main" val="4058034684"/>
                    </a:ext>
                  </a:extLst>
                </a:gridCol>
              </a:tblGrid>
              <a:tr h="416081">
                <a:tc>
                  <a:txBody>
                    <a:bodyPr/>
                    <a:lstStyle/>
                    <a:p>
                      <a:pPr algn="l" fontAlgn="b"/>
                      <a:r>
                        <a:rPr lang="en-US" sz="2000" u="none" strike="noStrike" dirty="0">
                          <a:effectLst/>
                        </a:rPr>
                        <a:t>Link Rate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Lane Count</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Timing</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Pixel Encoding</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bpc</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2932684"/>
                  </a:ext>
                </a:extLst>
              </a:tr>
              <a:tr h="416081">
                <a:tc>
                  <a:txBody>
                    <a:bodyPr/>
                    <a:lstStyle/>
                    <a:p>
                      <a:pPr algn="l" fontAlgn="b"/>
                      <a:r>
                        <a:rPr lang="en-US" sz="2000" u="none" strike="noStrike" dirty="0">
                          <a:effectLst/>
                        </a:rPr>
                        <a:t>HBR3</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7680x4320@60Hz CVT RB2</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9650086"/>
                  </a:ext>
                </a:extLst>
              </a:tr>
              <a:tr h="416081">
                <a:tc>
                  <a:txBody>
                    <a:bodyPr/>
                    <a:lstStyle/>
                    <a:p>
                      <a:pPr algn="l" fontAlgn="b"/>
                      <a:r>
                        <a:rPr lang="en-US" sz="2000" u="none" strike="noStrike" dirty="0">
                          <a:effectLst/>
                        </a:rPr>
                        <a:t>HBR3</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7680x4320@60Hz CVT BR1</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67060432"/>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7680x4320@60Hz CTA</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YCbCr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49267898"/>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3840x2160@144Hz CVT RB1</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2282130"/>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5120x2880@60Hz</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64944014"/>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3840x2160@120Hz</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1943493"/>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5120x2880@60Hz</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RGB 4:4:4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65778511"/>
                  </a:ext>
                </a:extLst>
              </a:tr>
              <a:tr h="416081">
                <a:tc>
                  <a:txBody>
                    <a:bodyPr/>
                    <a:lstStyle/>
                    <a:p>
                      <a:pPr algn="l" fontAlgn="b"/>
                      <a:r>
                        <a:rPr lang="en-US" sz="2000" u="none" strike="noStrike">
                          <a:effectLst/>
                        </a:rPr>
                        <a:t>HBR3</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3840x2160@60Hz CTA</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RGB 4:4:4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22266773"/>
                  </a:ext>
                </a:extLst>
              </a:tr>
              <a:tr h="416081">
                <a:tc>
                  <a:txBody>
                    <a:bodyPr/>
                    <a:lstStyle/>
                    <a:p>
                      <a:pPr algn="l" fontAlgn="b"/>
                      <a:r>
                        <a:rPr lang="en-US" sz="2000" u="none" strike="noStrike">
                          <a:effectLst/>
                        </a:rPr>
                        <a:t>HBR2</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2</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3840x2160@60Hz CVT RB1</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RGB 4:4:4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10</a:t>
                      </a:r>
                      <a:endParaRPr lang="en-US"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9080883"/>
                  </a:ext>
                </a:extLst>
              </a:tr>
              <a:tr h="416081">
                <a:tc>
                  <a:txBody>
                    <a:bodyPr/>
                    <a:lstStyle/>
                    <a:p>
                      <a:pPr algn="l" fontAlgn="b"/>
                      <a:r>
                        <a:rPr lang="en-US" sz="2000" u="none" strike="noStrike">
                          <a:effectLst/>
                        </a:rPr>
                        <a:t>RBR</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1</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1920x1080@60Hz CTA</a:t>
                      </a:r>
                      <a:endParaRPr lang="en-US" sz="20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2000" u="none" strike="noStrike" dirty="0" err="1">
                          <a:effectLst/>
                        </a:rPr>
                        <a:t>YCbCr</a:t>
                      </a:r>
                      <a:r>
                        <a:rPr lang="en-US" sz="2000" u="none" strike="noStrike" dirty="0">
                          <a:effectLst/>
                        </a:rPr>
                        <a:t> 4:4:4</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10</a:t>
                      </a:r>
                      <a:endParaRPr lang="en-US"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3205826"/>
                  </a:ext>
                </a:extLst>
              </a:tr>
            </a:tbl>
          </a:graphicData>
        </a:graphic>
      </p:graphicFrame>
      <p:sp>
        <p:nvSpPr>
          <p:cNvPr id="4" name="Footer Placeholder 3">
            <a:extLst>
              <a:ext uri="{FF2B5EF4-FFF2-40B4-BE49-F238E27FC236}">
                <a16:creationId xmlns:a16="http://schemas.microsoft.com/office/drawing/2014/main" id="{07FF4EC3-53EA-478E-9D87-5DB4F98EE15F}"/>
              </a:ext>
            </a:extLst>
          </p:cNvPr>
          <p:cNvSpPr>
            <a:spLocks noGrp="1"/>
          </p:cNvSpPr>
          <p:nvPr>
            <p:ph type="ftr" sz="quarter" idx="11"/>
          </p:nvPr>
        </p:nvSpPr>
        <p:spPr/>
        <p:txBody>
          <a:bodyPr/>
          <a:lstStyle/>
          <a:p>
            <a:r>
              <a:rPr lang="en-US" dirty="0"/>
              <a:t>|   AMD Corporate |   2019</a:t>
            </a:r>
          </a:p>
        </p:txBody>
      </p:sp>
      <p:sp>
        <p:nvSpPr>
          <p:cNvPr id="5" name="Slide Number Placeholder 4">
            <a:extLst>
              <a:ext uri="{FF2B5EF4-FFF2-40B4-BE49-F238E27FC236}">
                <a16:creationId xmlns:a16="http://schemas.microsoft.com/office/drawing/2014/main" id="{152FAF9F-CDFD-4F06-94DB-2B7D44677574}"/>
              </a:ext>
            </a:extLst>
          </p:cNvPr>
          <p:cNvSpPr>
            <a:spLocks noGrp="1"/>
          </p:cNvSpPr>
          <p:nvPr>
            <p:ph type="sldNum" sz="quarter" idx="12"/>
          </p:nvPr>
        </p:nvSpPr>
        <p:spPr/>
        <p:txBody>
          <a:bodyPr/>
          <a:lstStyle/>
          <a:p>
            <a:fld id="{9BC932D5-48D2-3F48-87E1-D925B9343798}" type="slidenum">
              <a:rPr lang="en-US" smtClean="0"/>
              <a:pPr/>
              <a:t>36</a:t>
            </a:fld>
            <a:endParaRPr lang="en-US" dirty="0"/>
          </a:p>
        </p:txBody>
      </p:sp>
    </p:spTree>
    <p:extLst>
      <p:ext uri="{BB962C8B-B14F-4D97-AF65-F5344CB8AC3E}">
        <p14:creationId xmlns:p14="http://schemas.microsoft.com/office/powerpoint/2010/main" val="260041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F020B-4AFB-4EC8-91E9-353DAE8D3441}"/>
              </a:ext>
            </a:extLst>
          </p:cNvPr>
          <p:cNvSpPr>
            <a:spLocks noGrp="1"/>
          </p:cNvSpPr>
          <p:nvPr>
            <p:ph type="title"/>
          </p:nvPr>
        </p:nvSpPr>
        <p:spPr/>
        <p:txBody>
          <a:bodyPr>
            <a:normAutofit fontScale="90000"/>
          </a:bodyPr>
          <a:lstStyle/>
          <a:p>
            <a:r>
              <a:rPr lang="en-US" dirty="0"/>
              <a:t>Pixel Format and Color Depth Test Plan</a:t>
            </a:r>
          </a:p>
        </p:txBody>
      </p:sp>
      <p:graphicFrame>
        <p:nvGraphicFramePr>
          <p:cNvPr id="6" name="Content Placeholder 5">
            <a:extLst>
              <a:ext uri="{FF2B5EF4-FFF2-40B4-BE49-F238E27FC236}">
                <a16:creationId xmlns:a16="http://schemas.microsoft.com/office/drawing/2014/main" id="{FA004365-4251-424A-87DF-E8AF96EE6C2C}"/>
              </a:ext>
            </a:extLst>
          </p:cNvPr>
          <p:cNvGraphicFramePr>
            <a:graphicFrameLocks noGrp="1"/>
          </p:cNvGraphicFramePr>
          <p:nvPr>
            <p:ph sz="quarter" idx="10"/>
            <p:extLst>
              <p:ext uri="{D42A27DB-BD31-4B8C-83A1-F6EECF244321}">
                <p14:modId xmlns:p14="http://schemas.microsoft.com/office/powerpoint/2010/main" val="3421487573"/>
              </p:ext>
            </p:extLst>
          </p:nvPr>
        </p:nvGraphicFramePr>
        <p:xfrm>
          <a:off x="595426" y="1056905"/>
          <a:ext cx="9166091" cy="4892635"/>
        </p:xfrm>
        <a:graphic>
          <a:graphicData uri="http://schemas.openxmlformats.org/drawingml/2006/table">
            <a:tbl>
              <a:tblPr firstRow="1" bandRow="1">
                <a:tableStyleId>{5A111915-BE36-4E01-A7E5-04B1672EAD32}</a:tableStyleId>
              </a:tblPr>
              <a:tblGrid>
                <a:gridCol w="3352938">
                  <a:extLst>
                    <a:ext uri="{9D8B030D-6E8A-4147-A177-3AD203B41FA5}">
                      <a16:colId xmlns:a16="http://schemas.microsoft.com/office/drawing/2014/main" val="2089115537"/>
                    </a:ext>
                  </a:extLst>
                </a:gridCol>
                <a:gridCol w="1677364">
                  <a:extLst>
                    <a:ext uri="{9D8B030D-6E8A-4147-A177-3AD203B41FA5}">
                      <a16:colId xmlns:a16="http://schemas.microsoft.com/office/drawing/2014/main" val="186369369"/>
                    </a:ext>
                  </a:extLst>
                </a:gridCol>
                <a:gridCol w="1370060">
                  <a:extLst>
                    <a:ext uri="{9D8B030D-6E8A-4147-A177-3AD203B41FA5}">
                      <a16:colId xmlns:a16="http://schemas.microsoft.com/office/drawing/2014/main" val="1705024139"/>
                    </a:ext>
                  </a:extLst>
                </a:gridCol>
                <a:gridCol w="1434080">
                  <a:extLst>
                    <a:ext uri="{9D8B030D-6E8A-4147-A177-3AD203B41FA5}">
                      <a16:colId xmlns:a16="http://schemas.microsoft.com/office/drawing/2014/main" val="3700082257"/>
                    </a:ext>
                  </a:extLst>
                </a:gridCol>
                <a:gridCol w="1331649">
                  <a:extLst>
                    <a:ext uri="{9D8B030D-6E8A-4147-A177-3AD203B41FA5}">
                      <a16:colId xmlns:a16="http://schemas.microsoft.com/office/drawing/2014/main" val="4058034684"/>
                    </a:ext>
                  </a:extLst>
                </a:gridCol>
              </a:tblGrid>
              <a:tr h="444785">
                <a:tc>
                  <a:txBody>
                    <a:bodyPr/>
                    <a:lstStyle/>
                    <a:p>
                      <a:pPr algn="l" fontAlgn="b"/>
                      <a:r>
                        <a:rPr lang="en-US" sz="2000" u="none" strike="noStrike" dirty="0">
                          <a:effectLst/>
                        </a:rPr>
                        <a:t>Timing</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Pixel Encoding</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Color Depth</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Lane Count</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Link Rate</a:t>
                      </a:r>
                      <a:endParaRPr lang="en-US" sz="2000" b="0" i="0" u="none" strike="noStrike" dirty="0">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4162932684"/>
                  </a:ext>
                </a:extLst>
              </a:tr>
              <a:tr h="444785">
                <a:tc>
                  <a:txBody>
                    <a:bodyPr/>
                    <a:lstStyle/>
                    <a:p>
                      <a:pPr algn="l" fontAlgn="b"/>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err="1">
                          <a:effectLst/>
                        </a:rPr>
                        <a:t>YCbCr</a:t>
                      </a:r>
                      <a:r>
                        <a:rPr lang="en-US" sz="2000" u="none" strike="noStrike" dirty="0">
                          <a:effectLst/>
                        </a:rPr>
                        <a:t> 4:4:4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8 bit</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HBR3</a:t>
                      </a:r>
                      <a:endParaRPr lang="en-US" sz="2000" b="0" i="0" u="none" strike="noStrike" dirty="0">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589650086"/>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err="1">
                          <a:effectLst/>
                        </a:rPr>
                        <a:t>YCbCr</a:t>
                      </a:r>
                      <a:r>
                        <a:rPr lang="en-US" sz="2000" u="none" strike="noStrike" dirty="0">
                          <a:effectLst/>
                        </a:rPr>
                        <a:t> 4:4:4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10 bit</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2967060432"/>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err="1">
                          <a:effectLst/>
                        </a:rPr>
                        <a:t>YCbCr</a:t>
                      </a:r>
                      <a:r>
                        <a:rPr lang="en-US" sz="2000" u="none" strike="noStrike" dirty="0">
                          <a:effectLst/>
                        </a:rPr>
                        <a:t> 4:4:4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12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2149267898"/>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RGB 4:4:4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8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612282130"/>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10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3764944014"/>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RGB 4:4:4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12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4</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3321943493"/>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YCbCr 4:2:2</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8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3265778511"/>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YCbCr 4:2:2</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10 bit</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HBR3</a:t>
                      </a:r>
                      <a:endParaRPr lang="en-US" sz="2000" b="0" i="0" u="none" strike="noStrike">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4122266773"/>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YCbCr 4:2:2</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12 bit</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4</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HBR3</a:t>
                      </a:r>
                      <a:endParaRPr lang="en-US" sz="2000" b="0" i="0" u="none" strike="noStrike" dirty="0">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2109080883"/>
                  </a:ext>
                </a:extLst>
              </a:tr>
              <a:tr h="44478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effectLst/>
                        </a:rPr>
                        <a:t>3840x2160@144Hz CVT RB2</a:t>
                      </a:r>
                      <a:endParaRPr lang="en-US" sz="2000" b="0" i="0" u="none" strike="noStrike" dirty="0">
                        <a:solidFill>
                          <a:schemeClr val="tx1"/>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YCbCr 4:2:0 </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a:effectLst/>
                        </a:rPr>
                        <a:t>8 bit</a:t>
                      </a:r>
                      <a:endParaRPr lang="en-US" sz="2000" b="0" i="0" u="none" strike="noStrike">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2</a:t>
                      </a:r>
                      <a:endParaRPr lang="en-US" sz="2000" b="0" i="0" u="none" strike="noStrike" dirty="0">
                        <a:solidFill>
                          <a:srgbClr val="000000"/>
                        </a:solidFill>
                        <a:effectLst/>
                        <a:latin typeface="Klavika Regular" panose="020B0506040000020004" pitchFamily="34" charset="0"/>
                      </a:endParaRPr>
                    </a:p>
                  </a:txBody>
                  <a:tcPr marL="9525" marR="9525" marT="9525" marB="0" anchor="b"/>
                </a:tc>
                <a:tc>
                  <a:txBody>
                    <a:bodyPr/>
                    <a:lstStyle/>
                    <a:p>
                      <a:pPr algn="l" fontAlgn="b"/>
                      <a:r>
                        <a:rPr lang="en-US" sz="2000" u="none" strike="noStrike" dirty="0">
                          <a:effectLst/>
                        </a:rPr>
                        <a:t>HBR3</a:t>
                      </a:r>
                      <a:endParaRPr lang="en-US" sz="2000" b="0" i="0" u="none" strike="noStrike" dirty="0">
                        <a:solidFill>
                          <a:srgbClr val="000000"/>
                        </a:solidFill>
                        <a:effectLst/>
                        <a:latin typeface="Klavika Regular" panose="020B0506040000020004" pitchFamily="34" charset="0"/>
                      </a:endParaRPr>
                    </a:p>
                  </a:txBody>
                  <a:tcPr marL="9525" marR="9525" marT="9525" marB="0" anchor="b"/>
                </a:tc>
                <a:extLst>
                  <a:ext uri="{0D108BD9-81ED-4DB2-BD59-A6C34878D82A}">
                    <a16:rowId xmlns:a16="http://schemas.microsoft.com/office/drawing/2014/main" val="1733205826"/>
                  </a:ext>
                </a:extLst>
              </a:tr>
            </a:tbl>
          </a:graphicData>
        </a:graphic>
      </p:graphicFrame>
      <p:sp>
        <p:nvSpPr>
          <p:cNvPr id="4" name="Footer Placeholder 3">
            <a:extLst>
              <a:ext uri="{FF2B5EF4-FFF2-40B4-BE49-F238E27FC236}">
                <a16:creationId xmlns:a16="http://schemas.microsoft.com/office/drawing/2014/main" id="{07FF4EC3-53EA-478E-9D87-5DB4F98EE15F}"/>
              </a:ext>
            </a:extLst>
          </p:cNvPr>
          <p:cNvSpPr>
            <a:spLocks noGrp="1"/>
          </p:cNvSpPr>
          <p:nvPr>
            <p:ph type="ftr" sz="quarter" idx="11"/>
          </p:nvPr>
        </p:nvSpPr>
        <p:spPr/>
        <p:txBody>
          <a:bodyPr/>
          <a:lstStyle/>
          <a:p>
            <a:r>
              <a:rPr lang="en-US" dirty="0"/>
              <a:t>|   AMD Corporate |   2019</a:t>
            </a:r>
          </a:p>
        </p:txBody>
      </p:sp>
      <p:sp>
        <p:nvSpPr>
          <p:cNvPr id="5" name="Slide Number Placeholder 4">
            <a:extLst>
              <a:ext uri="{FF2B5EF4-FFF2-40B4-BE49-F238E27FC236}">
                <a16:creationId xmlns:a16="http://schemas.microsoft.com/office/drawing/2014/main" id="{152FAF9F-CDFD-4F06-94DB-2B7D44677574}"/>
              </a:ext>
            </a:extLst>
          </p:cNvPr>
          <p:cNvSpPr>
            <a:spLocks noGrp="1"/>
          </p:cNvSpPr>
          <p:nvPr>
            <p:ph type="sldNum" sz="quarter" idx="12"/>
          </p:nvPr>
        </p:nvSpPr>
        <p:spPr/>
        <p:txBody>
          <a:bodyPr/>
          <a:lstStyle/>
          <a:p>
            <a:fld id="{9BC932D5-48D2-3F48-87E1-D925B9343798}" type="slidenum">
              <a:rPr lang="en-US" smtClean="0"/>
              <a:pPr/>
              <a:t>37</a:t>
            </a:fld>
            <a:endParaRPr lang="en-US" dirty="0"/>
          </a:p>
        </p:txBody>
      </p:sp>
    </p:spTree>
    <p:extLst>
      <p:ext uri="{BB962C8B-B14F-4D97-AF65-F5344CB8AC3E}">
        <p14:creationId xmlns:p14="http://schemas.microsoft.com/office/powerpoint/2010/main" val="627158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VIRTUAL DP PEER DEVICE  OVERVIEW</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38</a:t>
            </a:fld>
            <a:endParaRPr lang="en-US" dirty="0"/>
          </a:p>
        </p:txBody>
      </p:sp>
    </p:spTree>
    <p:extLst>
      <p:ext uri="{BB962C8B-B14F-4D97-AF65-F5344CB8AC3E}">
        <p14:creationId xmlns:p14="http://schemas.microsoft.com/office/powerpoint/2010/main" val="225230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Types of Virtual DP Peer Device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39</a:t>
            </a:fld>
            <a:endParaRPr lang="en-US" dirty="0"/>
          </a:p>
        </p:txBody>
      </p:sp>
      <p:pic>
        <p:nvPicPr>
          <p:cNvPr id="11" name="Picture 10">
            <a:extLst>
              <a:ext uri="{FF2B5EF4-FFF2-40B4-BE49-F238E27FC236}">
                <a16:creationId xmlns:a16="http://schemas.microsoft.com/office/drawing/2014/main" id="{6C6FCA34-2BB1-4197-8B5A-A99ED30DFCD8}"/>
              </a:ext>
            </a:extLst>
          </p:cNvPr>
          <p:cNvPicPr>
            <a:picLocks noChangeAspect="1"/>
          </p:cNvPicPr>
          <p:nvPr/>
        </p:nvPicPr>
        <p:blipFill>
          <a:blip r:embed="rId2"/>
          <a:stretch>
            <a:fillRect/>
          </a:stretch>
        </p:blipFill>
        <p:spPr>
          <a:xfrm>
            <a:off x="4259097" y="1685831"/>
            <a:ext cx="7933670" cy="3634314"/>
          </a:xfrm>
          <a:prstGeom prst="rect">
            <a:avLst/>
          </a:prstGeom>
        </p:spPr>
      </p:pic>
      <p:graphicFrame>
        <p:nvGraphicFramePr>
          <p:cNvPr id="19" name="Table Placeholder 6">
            <a:extLst>
              <a:ext uri="{FF2B5EF4-FFF2-40B4-BE49-F238E27FC236}">
                <a16:creationId xmlns:a16="http://schemas.microsoft.com/office/drawing/2014/main" id="{A426D5A1-D565-43C2-A1B0-26AA57468883}"/>
              </a:ext>
            </a:extLst>
          </p:cNvPr>
          <p:cNvGraphicFramePr>
            <a:graphicFrameLocks/>
          </p:cNvGraphicFramePr>
          <p:nvPr>
            <p:extLst>
              <p:ext uri="{D42A27DB-BD31-4B8C-83A1-F6EECF244321}">
                <p14:modId xmlns:p14="http://schemas.microsoft.com/office/powerpoint/2010/main" val="3272967540"/>
              </p:ext>
            </p:extLst>
          </p:nvPr>
        </p:nvGraphicFramePr>
        <p:xfrm>
          <a:off x="595422" y="1403361"/>
          <a:ext cx="3454063" cy="4051277"/>
        </p:xfrm>
        <a:graphic>
          <a:graphicData uri="http://schemas.openxmlformats.org/drawingml/2006/table">
            <a:tbl>
              <a:tblPr firstRow="1" bandRow="1">
                <a:tableStyleId>{5C22544A-7EE6-4342-B048-85BDC9FD1C3A}</a:tableStyleId>
              </a:tblPr>
              <a:tblGrid>
                <a:gridCol w="3454063">
                  <a:extLst>
                    <a:ext uri="{9D8B030D-6E8A-4147-A177-3AD203B41FA5}">
                      <a16:colId xmlns:a16="http://schemas.microsoft.com/office/drawing/2014/main" val="2212825241"/>
                    </a:ext>
                  </a:extLst>
                </a:gridCol>
              </a:tblGrid>
              <a:tr h="1256134">
                <a:tc>
                  <a:txBody>
                    <a:bodyPr/>
                    <a:lstStyle/>
                    <a:p>
                      <a:pPr marL="0" indent="0" algn="l">
                        <a:lnSpc>
                          <a:spcPct val="100000"/>
                        </a:lnSpc>
                        <a:buFont typeface="Arial" panose="020B0604020202020204" pitchFamily="34" charset="0"/>
                        <a:buNone/>
                      </a:pPr>
                      <a:r>
                        <a:rPr lang="en-US" sz="1400" b="0" dirty="0">
                          <a:solidFill>
                            <a:schemeClr val="tx1"/>
                          </a:solidFill>
                          <a:latin typeface="Klavika" panose="020B0506040000020004" pitchFamily="34" charset="0"/>
                        </a:rPr>
                        <a:t>Virtual DP Sink Peer Device (</a:t>
                      </a:r>
                      <a:r>
                        <a:rPr lang="en-US" sz="1400" b="1" dirty="0">
                          <a:solidFill>
                            <a:schemeClr val="tx1"/>
                          </a:solidFill>
                          <a:latin typeface="Klavika" panose="020B0506040000020004" pitchFamily="34" charset="0"/>
                        </a:rPr>
                        <a:t>MST Display</a:t>
                      </a:r>
                      <a:r>
                        <a:rPr lang="en-US" sz="1400" b="0" dirty="0">
                          <a:solidFill>
                            <a:schemeClr val="tx1"/>
                          </a:solidFill>
                          <a:latin typeface="Klavika" panose="020B0506040000020004" pitchFamily="34" charset="0"/>
                        </a:rPr>
                        <a:t>)</a:t>
                      </a:r>
                      <a:endParaRPr lang="en-US" sz="1400" b="0" dirty="0">
                        <a:solidFill>
                          <a:schemeClr val="tx1"/>
                        </a:solidFill>
                        <a:latin typeface="Klavika"/>
                      </a:endParaRPr>
                    </a:p>
                    <a:p>
                      <a:pPr marL="742950" lvl="1" indent="-285750">
                        <a:lnSpc>
                          <a:spcPct val="100000"/>
                        </a:lnSpc>
                        <a:buFont typeface="Wingdings" panose="05000000000000000000" pitchFamily="2" charset="2"/>
                        <a:buChar char="§"/>
                      </a:pPr>
                      <a:r>
                        <a:rPr lang="en-US" sz="1400" b="0" dirty="0">
                          <a:solidFill>
                            <a:srgbClr val="FF0000"/>
                          </a:solidFill>
                          <a:latin typeface="Klavika"/>
                        </a:rPr>
                        <a:t>RX DPCD from RAD 0</a:t>
                      </a:r>
                    </a:p>
                    <a:p>
                      <a:pPr marL="742950" lvl="1" indent="-285750">
                        <a:lnSpc>
                          <a:spcPct val="100000"/>
                        </a:lnSpc>
                        <a:buFont typeface="Wingdings" panose="05000000000000000000" pitchFamily="2" charset="2"/>
                        <a:buChar char="§"/>
                      </a:pPr>
                      <a:r>
                        <a:rPr lang="en-US" sz="1400" b="0" dirty="0">
                          <a:solidFill>
                            <a:srgbClr val="FF0000"/>
                          </a:solidFill>
                          <a:latin typeface="Klavika"/>
                        </a:rPr>
                        <a:t>Virtual DPCD from RAD 0.8</a:t>
                      </a:r>
                    </a:p>
                  </a:txBody>
                  <a:tcPr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2402428"/>
                  </a:ext>
                </a:extLst>
              </a:tr>
              <a:tr h="1555325">
                <a:tc>
                  <a:txBody>
                    <a:bodyPr/>
                    <a:lstStyle/>
                    <a:p>
                      <a:pPr marL="0" indent="0" algn="l">
                        <a:lnSpc>
                          <a:spcPct val="100000"/>
                        </a:lnSpc>
                        <a:buFont typeface="Arial" panose="020B0604020202020204" pitchFamily="34" charset="0"/>
                        <a:buNone/>
                      </a:pPr>
                      <a:r>
                        <a:rPr lang="en-US" sz="1400" dirty="0">
                          <a:latin typeface="Klavika" panose="020B0506040000020004" pitchFamily="34" charset="0"/>
                        </a:rPr>
                        <a:t>Virtual DP to HDMI Protocol Converter Peer Device (</a:t>
                      </a:r>
                      <a:r>
                        <a:rPr lang="en-US" sz="1400" b="1" dirty="0">
                          <a:latin typeface="Klavika" panose="020B0506040000020004" pitchFamily="34" charset="0"/>
                        </a:rPr>
                        <a:t>HDMI output after MST hub</a:t>
                      </a:r>
                      <a:r>
                        <a:rPr lang="en-US" sz="1400" dirty="0">
                          <a:latin typeface="Klavika" panose="020B0506040000020004" pitchFamily="34" charset="0"/>
                        </a:rPr>
                        <a:t>)</a:t>
                      </a:r>
                    </a:p>
                    <a:p>
                      <a:pPr marL="742950" lvl="1" indent="-285750">
                        <a:lnSpc>
                          <a:spcPct val="100000"/>
                        </a:lnSpc>
                        <a:buFont typeface="Wingdings" panose="05000000000000000000" pitchFamily="2" charset="2"/>
                        <a:buChar char="§"/>
                      </a:pPr>
                      <a:r>
                        <a:rPr lang="en-US" sz="1400" dirty="0">
                          <a:solidFill>
                            <a:srgbClr val="FF0000"/>
                          </a:solidFill>
                          <a:latin typeface="Klavika"/>
                        </a:rPr>
                        <a:t>RX DPCD Not Present</a:t>
                      </a:r>
                    </a:p>
                    <a:p>
                      <a:pPr marL="742950" lvl="1" indent="-285750">
                        <a:lnSpc>
                          <a:spcPct val="100000"/>
                        </a:lnSpc>
                        <a:buFont typeface="Wingdings" panose="05000000000000000000" pitchFamily="2" charset="2"/>
                        <a:buChar char="§"/>
                      </a:pPr>
                      <a:r>
                        <a:rPr lang="en-US" sz="1400" dirty="0">
                          <a:solidFill>
                            <a:srgbClr val="FF0000"/>
                          </a:solidFill>
                          <a:latin typeface="Klavika"/>
                        </a:rPr>
                        <a:t>Virtual DPCD from RAD 0.1</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02580913"/>
                  </a:ext>
                </a:extLst>
              </a:tr>
              <a:tr h="1239818">
                <a:tc>
                  <a:txBody>
                    <a:bodyPr/>
                    <a:lstStyle/>
                    <a:p>
                      <a:pPr marL="0" indent="0" algn="l">
                        <a:lnSpc>
                          <a:spcPct val="100000"/>
                        </a:lnSpc>
                        <a:buFont typeface="Arial" panose="020B0604020202020204" pitchFamily="34" charset="0"/>
                        <a:buNone/>
                      </a:pPr>
                      <a:r>
                        <a:rPr lang="en-US" sz="1400" dirty="0">
                          <a:latin typeface="Klavika"/>
                        </a:rPr>
                        <a:t>Virtual DP to DP peer Device (</a:t>
                      </a:r>
                      <a:r>
                        <a:rPr lang="en-US" sz="1400" b="1" dirty="0">
                          <a:latin typeface="Klavika"/>
                        </a:rPr>
                        <a:t>DP output after MST hub</a:t>
                      </a:r>
                      <a:r>
                        <a:rPr lang="en-US" sz="1400" dirty="0">
                          <a:latin typeface="Klavika"/>
                        </a:rPr>
                        <a:t>)</a:t>
                      </a:r>
                    </a:p>
                    <a:p>
                      <a:pPr marL="742950" lvl="1" indent="-285750">
                        <a:lnSpc>
                          <a:spcPct val="100000"/>
                        </a:lnSpc>
                        <a:buFont typeface="Wingdings" panose="05000000000000000000" pitchFamily="2" charset="2"/>
                        <a:buChar char="§"/>
                      </a:pPr>
                      <a:r>
                        <a:rPr lang="en-US" sz="1400" dirty="0">
                          <a:solidFill>
                            <a:srgbClr val="FF0000"/>
                          </a:solidFill>
                          <a:latin typeface="Klavika"/>
                        </a:rPr>
                        <a:t>RX DPCD from RAD 0.2.1</a:t>
                      </a:r>
                    </a:p>
                    <a:p>
                      <a:pPr marL="742950" lvl="1" indent="-285750">
                        <a:lnSpc>
                          <a:spcPct val="100000"/>
                        </a:lnSpc>
                        <a:buFont typeface="Wingdings" panose="05000000000000000000" pitchFamily="2" charset="2"/>
                        <a:buChar char="§"/>
                      </a:pPr>
                      <a:r>
                        <a:rPr lang="en-US" sz="1400" dirty="0">
                          <a:solidFill>
                            <a:srgbClr val="FF0000"/>
                          </a:solidFill>
                          <a:latin typeface="Klavika"/>
                        </a:rPr>
                        <a:t>Virtual DPCD from RAD 0.2</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1909195"/>
                  </a:ext>
                </a:extLst>
              </a:tr>
            </a:tbl>
          </a:graphicData>
        </a:graphic>
      </p:graphicFrame>
    </p:spTree>
    <p:extLst>
      <p:ext uri="{BB962C8B-B14F-4D97-AF65-F5344CB8AC3E}">
        <p14:creationId xmlns:p14="http://schemas.microsoft.com/office/powerpoint/2010/main" val="3331971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F4F55-49FD-C046-B355-D36AACE5C693}"/>
              </a:ext>
            </a:extLst>
          </p:cNvPr>
          <p:cNvSpPr>
            <a:spLocks noGrp="1"/>
          </p:cNvSpPr>
          <p:nvPr>
            <p:ph type="title"/>
          </p:nvPr>
        </p:nvSpPr>
        <p:spPr>
          <a:xfrm>
            <a:off x="297711" y="266701"/>
            <a:ext cx="11658600" cy="411032"/>
          </a:xfrm>
        </p:spPr>
        <p:txBody>
          <a:bodyPr>
            <a:normAutofit fontScale="90000"/>
          </a:bodyPr>
          <a:lstStyle/>
          <a:p>
            <a:r>
              <a:rPr lang="en-US" dirty="0"/>
              <a:t>DSC Slice</a:t>
            </a:r>
          </a:p>
        </p:txBody>
      </p:sp>
      <p:sp>
        <p:nvSpPr>
          <p:cNvPr id="3" name="Footer Placeholder 2">
            <a:extLst>
              <a:ext uri="{FF2B5EF4-FFF2-40B4-BE49-F238E27FC236}">
                <a16:creationId xmlns:a16="http://schemas.microsoft.com/office/drawing/2014/main" id="{8B6554A4-06B5-E14B-BC29-2CCDAE6E275A}"/>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F8FF28DF-B554-F544-A522-38D626A13260}"/>
              </a:ext>
            </a:extLst>
          </p:cNvPr>
          <p:cNvSpPr>
            <a:spLocks noGrp="1"/>
          </p:cNvSpPr>
          <p:nvPr>
            <p:ph type="sldNum" sz="quarter" idx="11"/>
          </p:nvPr>
        </p:nvSpPr>
        <p:spPr/>
        <p:txBody>
          <a:bodyPr/>
          <a:lstStyle/>
          <a:p>
            <a:fld id="{9BC932D5-48D2-3F48-87E1-D925B9343798}" type="slidenum">
              <a:rPr lang="en-US" smtClean="0"/>
              <a:pPr/>
              <a:t>4</a:t>
            </a:fld>
            <a:endParaRPr lang="en-US" dirty="0"/>
          </a:p>
        </p:txBody>
      </p:sp>
      <p:sp>
        <p:nvSpPr>
          <p:cNvPr id="7" name="TextBox 6">
            <a:extLst>
              <a:ext uri="{FF2B5EF4-FFF2-40B4-BE49-F238E27FC236}">
                <a16:creationId xmlns:a16="http://schemas.microsoft.com/office/drawing/2014/main" id="{A37EA718-6CBF-4443-BA87-82F82E64A3D6}"/>
              </a:ext>
            </a:extLst>
          </p:cNvPr>
          <p:cNvSpPr txBox="1"/>
          <p:nvPr/>
        </p:nvSpPr>
        <p:spPr>
          <a:xfrm>
            <a:off x="428339" y="4183823"/>
            <a:ext cx="10864265" cy="2169825"/>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dirty="0">
                <a:latin typeface="Klavika" panose="020B0506040000020004" pitchFamily="34" charset="0"/>
              </a:rPr>
              <a:t>Each slice is an group of DSC pixels compressed together</a:t>
            </a:r>
          </a:p>
          <a:p>
            <a:pPr marL="285750" indent="-285750">
              <a:lnSpc>
                <a:spcPct val="150000"/>
              </a:lnSpc>
              <a:buFont typeface="Wingdings" panose="05000000000000000000" pitchFamily="2" charset="2"/>
              <a:buChar char="§"/>
            </a:pPr>
            <a:r>
              <a:rPr lang="en-US" dirty="0">
                <a:latin typeface="Klavika" panose="020B0506040000020004" pitchFamily="34" charset="0"/>
              </a:rPr>
              <a:t>Horizontal slice count is the number of columns in the grid</a:t>
            </a:r>
          </a:p>
          <a:p>
            <a:pPr marL="285750" indent="-285750">
              <a:lnSpc>
                <a:spcPct val="150000"/>
              </a:lnSpc>
              <a:buFont typeface="Wingdings" panose="05000000000000000000" pitchFamily="2" charset="2"/>
              <a:buChar char="§"/>
            </a:pPr>
            <a:r>
              <a:rPr lang="en-US" dirty="0">
                <a:latin typeface="Klavika" panose="020B0506040000020004" pitchFamily="34" charset="0"/>
              </a:rPr>
              <a:t>Vertical slice count is number of rows in the grid</a:t>
            </a:r>
          </a:p>
          <a:p>
            <a:pPr marL="285750" indent="-285750">
              <a:lnSpc>
                <a:spcPct val="150000"/>
              </a:lnSpc>
              <a:buFont typeface="Wingdings" panose="05000000000000000000" pitchFamily="2" charset="2"/>
              <a:buChar char="§"/>
            </a:pPr>
            <a:r>
              <a:rPr lang="en-US" dirty="0">
                <a:latin typeface="Klavika" panose="020B0506040000020004" pitchFamily="34" charset="0"/>
              </a:rPr>
              <a:t>Each column of slices will use single slide decoder</a:t>
            </a:r>
          </a:p>
          <a:p>
            <a:pPr marL="285750" indent="-285750">
              <a:lnSpc>
                <a:spcPct val="150000"/>
              </a:lnSpc>
              <a:buFont typeface="Wingdings" panose="05000000000000000000" pitchFamily="2" charset="2"/>
              <a:buChar char="§"/>
            </a:pPr>
            <a:r>
              <a:rPr lang="en-US" dirty="0">
                <a:latin typeface="Klavika" panose="020B0506040000020004" pitchFamily="34" charset="0"/>
              </a:rPr>
              <a:t>Slice height represents amount of lines a slice encoder needs to take into account for compression</a:t>
            </a:r>
          </a:p>
        </p:txBody>
      </p:sp>
      <p:graphicFrame>
        <p:nvGraphicFramePr>
          <p:cNvPr id="6" name="Table 5">
            <a:extLst>
              <a:ext uri="{FF2B5EF4-FFF2-40B4-BE49-F238E27FC236}">
                <a16:creationId xmlns:a16="http://schemas.microsoft.com/office/drawing/2014/main" id="{83A01425-4671-4C11-B75E-6B1E693A6A87}"/>
              </a:ext>
            </a:extLst>
          </p:cNvPr>
          <p:cNvGraphicFramePr>
            <a:graphicFrameLocks noGrp="1"/>
          </p:cNvGraphicFramePr>
          <p:nvPr>
            <p:extLst>
              <p:ext uri="{D42A27DB-BD31-4B8C-83A1-F6EECF244321}">
                <p14:modId xmlns:p14="http://schemas.microsoft.com/office/powerpoint/2010/main" val="662140505"/>
              </p:ext>
            </p:extLst>
          </p:nvPr>
        </p:nvGraphicFramePr>
        <p:xfrm>
          <a:off x="595423" y="1052212"/>
          <a:ext cx="3102102" cy="2658129"/>
        </p:xfrm>
        <a:graphic>
          <a:graphicData uri="http://schemas.openxmlformats.org/drawingml/2006/table">
            <a:tbl>
              <a:tblPr>
                <a:tableStyleId>{2D5ABB26-0587-4C30-8999-92F81FD0307C}</a:tableStyleId>
              </a:tblPr>
              <a:tblGrid>
                <a:gridCol w="1034034">
                  <a:extLst>
                    <a:ext uri="{9D8B030D-6E8A-4147-A177-3AD203B41FA5}">
                      <a16:colId xmlns:a16="http://schemas.microsoft.com/office/drawing/2014/main" val="375188068"/>
                    </a:ext>
                  </a:extLst>
                </a:gridCol>
                <a:gridCol w="1034034">
                  <a:extLst>
                    <a:ext uri="{9D8B030D-6E8A-4147-A177-3AD203B41FA5}">
                      <a16:colId xmlns:a16="http://schemas.microsoft.com/office/drawing/2014/main" val="3425068362"/>
                    </a:ext>
                  </a:extLst>
                </a:gridCol>
                <a:gridCol w="1034034">
                  <a:extLst>
                    <a:ext uri="{9D8B030D-6E8A-4147-A177-3AD203B41FA5}">
                      <a16:colId xmlns:a16="http://schemas.microsoft.com/office/drawing/2014/main" val="208770955"/>
                    </a:ext>
                  </a:extLst>
                </a:gridCol>
              </a:tblGrid>
              <a:tr h="886043">
                <a:tc>
                  <a:txBody>
                    <a:bodyPr/>
                    <a:lstStyle/>
                    <a:p>
                      <a:pPr algn="ctr"/>
                      <a:r>
                        <a:rPr lang="en-US" sz="2800" dirty="0"/>
                        <a:t>Pixels</a:t>
                      </a:r>
                      <a:endParaRPr lang="en-US" sz="1800" dirty="0"/>
                    </a:p>
                  </a:txBody>
                  <a:tcPr marL="80455" marR="80455" marT="40228" marB="402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US" sz="1600" dirty="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2016625"/>
                  </a:ext>
                </a:extLst>
              </a:tr>
              <a:tr h="886043">
                <a:tc>
                  <a:txBody>
                    <a:bodyPr/>
                    <a:lstStyle/>
                    <a:p>
                      <a:endParaRPr lang="en-US" sz="160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5605681"/>
                  </a:ext>
                </a:extLst>
              </a:tr>
              <a:tr h="886043">
                <a:tc>
                  <a:txBody>
                    <a:bodyPr/>
                    <a:lstStyle/>
                    <a:p>
                      <a:endParaRPr lang="en-US" sz="160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p>
                  </a:txBody>
                  <a:tcPr marL="80455" marR="80455"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8576173"/>
                  </a:ext>
                </a:extLst>
              </a:tr>
            </a:tbl>
          </a:graphicData>
        </a:graphic>
      </p:graphicFrame>
      <p:graphicFrame>
        <p:nvGraphicFramePr>
          <p:cNvPr id="8" name="Table 7">
            <a:extLst>
              <a:ext uri="{FF2B5EF4-FFF2-40B4-BE49-F238E27FC236}">
                <a16:creationId xmlns:a16="http://schemas.microsoft.com/office/drawing/2014/main" id="{3815BE3A-0654-4CE5-AF63-1BB7BF78C455}"/>
              </a:ext>
            </a:extLst>
          </p:cNvPr>
          <p:cNvGraphicFramePr>
            <a:graphicFrameLocks noGrp="1"/>
          </p:cNvGraphicFramePr>
          <p:nvPr>
            <p:extLst>
              <p:ext uri="{D42A27DB-BD31-4B8C-83A1-F6EECF244321}">
                <p14:modId xmlns:p14="http://schemas.microsoft.com/office/powerpoint/2010/main" val="6338513"/>
              </p:ext>
            </p:extLst>
          </p:nvPr>
        </p:nvGraphicFramePr>
        <p:xfrm>
          <a:off x="6010554" y="1068426"/>
          <a:ext cx="3102102" cy="2663622"/>
        </p:xfrm>
        <a:graphic>
          <a:graphicData uri="http://schemas.openxmlformats.org/drawingml/2006/table">
            <a:tbl>
              <a:tblPr>
                <a:tableStyleId>{2D5ABB26-0587-4C30-8999-92F81FD0307C}</a:tableStyleId>
              </a:tblPr>
              <a:tblGrid>
                <a:gridCol w="1034034">
                  <a:extLst>
                    <a:ext uri="{9D8B030D-6E8A-4147-A177-3AD203B41FA5}">
                      <a16:colId xmlns:a16="http://schemas.microsoft.com/office/drawing/2014/main" val="375188068"/>
                    </a:ext>
                  </a:extLst>
                </a:gridCol>
                <a:gridCol w="1034034">
                  <a:extLst>
                    <a:ext uri="{9D8B030D-6E8A-4147-A177-3AD203B41FA5}">
                      <a16:colId xmlns:a16="http://schemas.microsoft.com/office/drawing/2014/main" val="3425068362"/>
                    </a:ext>
                  </a:extLst>
                </a:gridCol>
                <a:gridCol w="1034034">
                  <a:extLst>
                    <a:ext uri="{9D8B030D-6E8A-4147-A177-3AD203B41FA5}">
                      <a16:colId xmlns:a16="http://schemas.microsoft.com/office/drawing/2014/main" val="208770955"/>
                    </a:ext>
                  </a:extLst>
                </a:gridCol>
              </a:tblGrid>
              <a:tr h="887874">
                <a:tc>
                  <a:txBody>
                    <a:bodyPr/>
                    <a:lstStyle/>
                    <a:p>
                      <a:pPr algn="ctr"/>
                      <a:r>
                        <a:rPr lang="en-US" sz="2600" dirty="0"/>
                        <a:t>Slice</a:t>
                      </a:r>
                      <a:endParaRPr lang="en-US" sz="1400" dirty="0"/>
                    </a:p>
                  </a:txBody>
                  <a:tcPr marL="80457" marR="80457" marT="40228" marB="402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700" dirty="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2016625"/>
                  </a:ext>
                </a:extLst>
              </a:tr>
              <a:tr h="887874">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5605681"/>
                  </a:ext>
                </a:extLst>
              </a:tr>
              <a:tr h="887874">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70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700" dirty="0"/>
                    </a:p>
                  </a:txBody>
                  <a:tcPr marL="80457" marR="80457" marT="40228" marB="402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8576173"/>
                  </a:ext>
                </a:extLst>
              </a:tr>
            </a:tbl>
          </a:graphicData>
        </a:graphic>
      </p:graphicFrame>
      <p:sp>
        <p:nvSpPr>
          <p:cNvPr id="13" name="Rectangle: Rounded Corners 12">
            <a:extLst>
              <a:ext uri="{FF2B5EF4-FFF2-40B4-BE49-F238E27FC236}">
                <a16:creationId xmlns:a16="http://schemas.microsoft.com/office/drawing/2014/main" id="{C2ADDE6E-0B6F-481C-BB87-9E7DFFFA7FF4}"/>
              </a:ext>
            </a:extLst>
          </p:cNvPr>
          <p:cNvSpPr/>
          <p:nvPr/>
        </p:nvSpPr>
        <p:spPr>
          <a:xfrm>
            <a:off x="4282044" y="1779070"/>
            <a:ext cx="1143990" cy="96795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DSC</a:t>
            </a:r>
          </a:p>
        </p:txBody>
      </p:sp>
      <p:cxnSp>
        <p:nvCxnSpPr>
          <p:cNvPr id="15" name="Straight Connector 14">
            <a:extLst>
              <a:ext uri="{FF2B5EF4-FFF2-40B4-BE49-F238E27FC236}">
                <a16:creationId xmlns:a16="http://schemas.microsoft.com/office/drawing/2014/main" id="{4602E5C6-FBCC-455F-8F78-A06A32639D68}"/>
              </a:ext>
            </a:extLst>
          </p:cNvPr>
          <p:cNvCxnSpPr>
            <a:cxnSpLocks/>
          </p:cNvCxnSpPr>
          <p:nvPr/>
        </p:nvCxnSpPr>
        <p:spPr>
          <a:xfrm>
            <a:off x="3697525" y="1052212"/>
            <a:ext cx="676884" cy="788249"/>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48B9ECA1-3B87-487F-8EEE-7C2947F1BEBD}"/>
              </a:ext>
            </a:extLst>
          </p:cNvPr>
          <p:cNvCxnSpPr>
            <a:cxnSpLocks/>
          </p:cNvCxnSpPr>
          <p:nvPr/>
        </p:nvCxnSpPr>
        <p:spPr>
          <a:xfrm flipV="1">
            <a:off x="3697524" y="2747027"/>
            <a:ext cx="676885" cy="963316"/>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6EB52381-43F8-4FAB-8013-2E3D7D44A09A}"/>
              </a:ext>
            </a:extLst>
          </p:cNvPr>
          <p:cNvCxnSpPr>
            <a:cxnSpLocks/>
          </p:cNvCxnSpPr>
          <p:nvPr/>
        </p:nvCxnSpPr>
        <p:spPr>
          <a:xfrm flipH="1">
            <a:off x="5426034" y="1565609"/>
            <a:ext cx="584519" cy="286971"/>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8804E837-1053-4B8F-9708-E12009577F54}"/>
              </a:ext>
            </a:extLst>
          </p:cNvPr>
          <p:cNvCxnSpPr>
            <a:cxnSpLocks/>
          </p:cNvCxnSpPr>
          <p:nvPr/>
        </p:nvCxnSpPr>
        <p:spPr>
          <a:xfrm>
            <a:off x="5426034" y="2639327"/>
            <a:ext cx="584519" cy="369332"/>
          </a:xfrm>
          <a:prstGeom prst="line">
            <a:avLst/>
          </a:prstGeom>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715E2992-90E0-454B-B37F-742574C62D4B}"/>
              </a:ext>
            </a:extLst>
          </p:cNvPr>
          <p:cNvSpPr txBox="1"/>
          <p:nvPr/>
        </p:nvSpPr>
        <p:spPr>
          <a:xfrm>
            <a:off x="595423" y="641740"/>
            <a:ext cx="4024078" cy="369332"/>
          </a:xfrm>
          <a:prstGeom prst="rect">
            <a:avLst/>
          </a:prstGeom>
          <a:noFill/>
        </p:spPr>
        <p:txBody>
          <a:bodyPr wrap="square" rtlCol="0">
            <a:spAutoFit/>
          </a:bodyPr>
          <a:lstStyle/>
          <a:p>
            <a:pPr algn="l"/>
            <a:r>
              <a:rPr lang="en-US" dirty="0">
                <a:latin typeface="Klavika" panose="020B0506040000020004" pitchFamily="34" charset="0"/>
              </a:rPr>
              <a:t>Video Frame before Compression</a:t>
            </a:r>
          </a:p>
        </p:txBody>
      </p:sp>
      <p:sp>
        <p:nvSpPr>
          <p:cNvPr id="35" name="TextBox 34">
            <a:extLst>
              <a:ext uri="{FF2B5EF4-FFF2-40B4-BE49-F238E27FC236}">
                <a16:creationId xmlns:a16="http://schemas.microsoft.com/office/drawing/2014/main" id="{062D803C-8E54-44C4-B4AB-9D4623776D8D}"/>
              </a:ext>
            </a:extLst>
          </p:cNvPr>
          <p:cNvSpPr txBox="1"/>
          <p:nvPr/>
        </p:nvSpPr>
        <p:spPr>
          <a:xfrm>
            <a:off x="5882577" y="641504"/>
            <a:ext cx="2873829" cy="369332"/>
          </a:xfrm>
          <a:prstGeom prst="rect">
            <a:avLst/>
          </a:prstGeom>
          <a:noFill/>
        </p:spPr>
        <p:txBody>
          <a:bodyPr wrap="square" rtlCol="0">
            <a:spAutoFit/>
          </a:bodyPr>
          <a:lstStyle/>
          <a:p>
            <a:pPr algn="l"/>
            <a:r>
              <a:rPr lang="en-US" dirty="0">
                <a:latin typeface="Klavika" panose="020B0506040000020004" pitchFamily="34" charset="0"/>
              </a:rPr>
              <a:t>Compressed Video Frame</a:t>
            </a:r>
          </a:p>
        </p:txBody>
      </p:sp>
      <p:sp>
        <p:nvSpPr>
          <p:cNvPr id="11" name="TextBox 10">
            <a:extLst>
              <a:ext uri="{FF2B5EF4-FFF2-40B4-BE49-F238E27FC236}">
                <a16:creationId xmlns:a16="http://schemas.microsoft.com/office/drawing/2014/main" id="{6F9C9BAD-86C3-42FA-8A0C-2E9FCFB92F29}"/>
              </a:ext>
            </a:extLst>
          </p:cNvPr>
          <p:cNvSpPr txBox="1"/>
          <p:nvPr/>
        </p:nvSpPr>
        <p:spPr>
          <a:xfrm>
            <a:off x="3788229" y="266701"/>
            <a:ext cx="513410" cy="2581795"/>
          </a:xfrm>
          <a:prstGeom prst="rect">
            <a:avLst/>
          </a:prstGeom>
          <a:noFill/>
        </p:spPr>
        <p:txBody>
          <a:bodyPr vert="wordArtVert" wrap="square" rtlCol="0">
            <a:spAutoFit/>
          </a:bodyPr>
          <a:lstStyle/>
          <a:p>
            <a:pPr algn="l"/>
            <a:endParaRPr lang="en-US" dirty="0" err="1">
              <a:latin typeface="Klavika" panose="020B0506040000020004" pitchFamily="34" charset="0"/>
            </a:endParaRPr>
          </a:p>
        </p:txBody>
      </p:sp>
      <p:sp>
        <p:nvSpPr>
          <p:cNvPr id="14" name="TextBox 13">
            <a:extLst>
              <a:ext uri="{FF2B5EF4-FFF2-40B4-BE49-F238E27FC236}">
                <a16:creationId xmlns:a16="http://schemas.microsoft.com/office/drawing/2014/main" id="{8E556662-B7FF-41C6-BA2F-3EF08D885562}"/>
              </a:ext>
            </a:extLst>
          </p:cNvPr>
          <p:cNvSpPr txBox="1"/>
          <p:nvPr/>
        </p:nvSpPr>
        <p:spPr>
          <a:xfrm>
            <a:off x="595423" y="3755062"/>
            <a:ext cx="3335309" cy="369332"/>
          </a:xfrm>
          <a:prstGeom prst="rect">
            <a:avLst/>
          </a:prstGeom>
          <a:noFill/>
        </p:spPr>
        <p:txBody>
          <a:bodyPr wrap="square" rtlCol="0">
            <a:spAutoFit/>
          </a:bodyPr>
          <a:lstStyle/>
          <a:p>
            <a:pPr algn="l"/>
            <a:r>
              <a:rPr lang="en-US" dirty="0">
                <a:latin typeface="Klavika" panose="020B0506040000020004" pitchFamily="34" charset="0"/>
              </a:rPr>
              <a:t>8K60Hz with ~81 Gbps bandwidth</a:t>
            </a:r>
          </a:p>
        </p:txBody>
      </p:sp>
      <p:sp>
        <p:nvSpPr>
          <p:cNvPr id="17" name="TextBox 16">
            <a:extLst>
              <a:ext uri="{FF2B5EF4-FFF2-40B4-BE49-F238E27FC236}">
                <a16:creationId xmlns:a16="http://schemas.microsoft.com/office/drawing/2014/main" id="{4DF5DE22-C12C-4D5A-929E-C6C247A2B64F}"/>
              </a:ext>
            </a:extLst>
          </p:cNvPr>
          <p:cNvSpPr txBox="1"/>
          <p:nvPr/>
        </p:nvSpPr>
        <p:spPr>
          <a:xfrm>
            <a:off x="5951178" y="3809014"/>
            <a:ext cx="3465956" cy="369332"/>
          </a:xfrm>
          <a:prstGeom prst="rect">
            <a:avLst/>
          </a:prstGeom>
          <a:noFill/>
        </p:spPr>
        <p:txBody>
          <a:bodyPr wrap="square" rtlCol="0">
            <a:spAutoFit/>
          </a:bodyPr>
          <a:lstStyle/>
          <a:p>
            <a:pPr algn="l"/>
            <a:r>
              <a:rPr lang="en-US" dirty="0">
                <a:latin typeface="Klavika" panose="020B0506040000020004" pitchFamily="34" charset="0"/>
              </a:rPr>
              <a:t>8K60hz with 32.4 Gbps bandwidth</a:t>
            </a:r>
          </a:p>
        </p:txBody>
      </p:sp>
    </p:spTree>
    <p:extLst>
      <p:ext uri="{BB962C8B-B14F-4D97-AF65-F5344CB8AC3E}">
        <p14:creationId xmlns:p14="http://schemas.microsoft.com/office/powerpoint/2010/main" val="352315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VIRTUAL DP DEVICE ENUMERATION</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40</a:t>
            </a:fld>
            <a:endParaRPr lang="en-US" dirty="0"/>
          </a:p>
        </p:txBody>
      </p:sp>
    </p:spTree>
    <p:extLst>
      <p:ext uri="{BB962C8B-B14F-4D97-AF65-F5344CB8AC3E}">
        <p14:creationId xmlns:p14="http://schemas.microsoft.com/office/powerpoint/2010/main" val="3824944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Virtual DP Sink Peer Device Enumeration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41</a:t>
            </a:fld>
            <a:endParaRPr lang="en-US" dirty="0"/>
          </a:p>
        </p:txBody>
      </p:sp>
      <p:pic>
        <p:nvPicPr>
          <p:cNvPr id="2" name="Picture 1">
            <a:extLst>
              <a:ext uri="{FF2B5EF4-FFF2-40B4-BE49-F238E27FC236}">
                <a16:creationId xmlns:a16="http://schemas.microsoft.com/office/drawing/2014/main" id="{B566B9EC-D0BE-4CD0-A2A9-A1991D471843}"/>
              </a:ext>
            </a:extLst>
          </p:cNvPr>
          <p:cNvPicPr>
            <a:picLocks noChangeAspect="1"/>
          </p:cNvPicPr>
          <p:nvPr/>
        </p:nvPicPr>
        <p:blipFill>
          <a:blip r:embed="rId2"/>
          <a:stretch>
            <a:fillRect/>
          </a:stretch>
        </p:blipFill>
        <p:spPr>
          <a:xfrm>
            <a:off x="880506" y="1022891"/>
            <a:ext cx="9641032" cy="2406109"/>
          </a:xfrm>
          <a:prstGeom prst="rect">
            <a:avLst/>
          </a:prstGeom>
        </p:spPr>
      </p:pic>
      <p:sp>
        <p:nvSpPr>
          <p:cNvPr id="4" name="TextBox 3">
            <a:extLst>
              <a:ext uri="{FF2B5EF4-FFF2-40B4-BE49-F238E27FC236}">
                <a16:creationId xmlns:a16="http://schemas.microsoft.com/office/drawing/2014/main" id="{4F1B7874-2686-4128-BE4D-5693C36407A9}"/>
              </a:ext>
            </a:extLst>
          </p:cNvPr>
          <p:cNvSpPr txBox="1"/>
          <p:nvPr/>
        </p:nvSpPr>
        <p:spPr>
          <a:xfrm>
            <a:off x="714252" y="3564317"/>
            <a:ext cx="8655379" cy="1891287"/>
          </a:xfrm>
          <a:prstGeom prst="rect">
            <a:avLst/>
          </a:prstGeom>
          <a:noFill/>
        </p:spPr>
        <p:txBody>
          <a:bodyPr wrap="square" rtlCol="0">
            <a:spAutoFit/>
          </a:bodyPr>
          <a:lstStyle/>
          <a:p>
            <a:pPr algn="l">
              <a:lnSpc>
                <a:spcPct val="150000"/>
              </a:lnSpc>
            </a:pPr>
            <a:r>
              <a:rPr lang="en-US" sz="2000" b="1" dirty="0">
                <a:latin typeface="Klavika" panose="020B0506040000020004" pitchFamily="34" charset="0"/>
              </a:rPr>
              <a:t>Virtual DP Sink Peer Device Enumeration:</a:t>
            </a:r>
          </a:p>
          <a:p>
            <a:pPr marL="342900" indent="-342900" algn="l">
              <a:lnSpc>
                <a:spcPct val="150000"/>
              </a:lnSpc>
              <a:buFont typeface="+mj-lt"/>
              <a:buAutoNum type="arabicPeriod"/>
            </a:pPr>
            <a:r>
              <a:rPr lang="en-US" sz="2000" dirty="0">
                <a:latin typeface="Klavika" panose="020B0506040000020004" pitchFamily="34" charset="0"/>
              </a:rPr>
              <a:t>Virtual DPCD port is logical port (port 8-15)</a:t>
            </a:r>
          </a:p>
          <a:p>
            <a:pPr marL="342900" indent="-342900" algn="l">
              <a:lnSpc>
                <a:spcPct val="150000"/>
              </a:lnSpc>
              <a:buFont typeface="+mj-lt"/>
              <a:buAutoNum type="arabicPeriod"/>
            </a:pPr>
            <a:r>
              <a:rPr lang="en-US" sz="2000" dirty="0">
                <a:latin typeface="Klavika" panose="020B0506040000020004" pitchFamily="34" charset="0"/>
              </a:rPr>
              <a:t>Port Info for the logical port needs:</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DPCD_Revision</a:t>
            </a:r>
            <a:r>
              <a:rPr lang="en-US" sz="2000" dirty="0">
                <a:latin typeface="Klavika" panose="020B0506040000020004" pitchFamily="34" charset="0"/>
              </a:rPr>
              <a:t> &gt;= 1.4</a:t>
            </a:r>
          </a:p>
        </p:txBody>
      </p:sp>
      <p:sp>
        <p:nvSpPr>
          <p:cNvPr id="5" name="TextBox 4">
            <a:extLst>
              <a:ext uri="{FF2B5EF4-FFF2-40B4-BE49-F238E27FC236}">
                <a16:creationId xmlns:a16="http://schemas.microsoft.com/office/drawing/2014/main" id="{FE8F2D20-A3CB-4C95-BFA2-AF06BF37CBDF}"/>
              </a:ext>
            </a:extLst>
          </p:cNvPr>
          <p:cNvSpPr txBox="1"/>
          <p:nvPr/>
        </p:nvSpPr>
        <p:spPr>
          <a:xfrm>
            <a:off x="7902429" y="2147582"/>
            <a:ext cx="62497" cy="369332"/>
          </a:xfrm>
          <a:prstGeom prst="rect">
            <a:avLst/>
          </a:prstGeom>
          <a:noFill/>
        </p:spPr>
        <p:txBody>
          <a:bodyPr wrap="square" rtlCol="0">
            <a:spAutoFit/>
          </a:bodyPr>
          <a:lstStyle/>
          <a:p>
            <a:pPr algn="l"/>
            <a:r>
              <a:rPr lang="en-US" dirty="0">
                <a:latin typeface="Klavika" panose="020B0506040000020004" pitchFamily="34" charset="0"/>
              </a:rPr>
              <a:t>D</a:t>
            </a:r>
          </a:p>
        </p:txBody>
      </p:sp>
    </p:spTree>
    <p:extLst>
      <p:ext uri="{BB962C8B-B14F-4D97-AF65-F5344CB8AC3E}">
        <p14:creationId xmlns:p14="http://schemas.microsoft.com/office/powerpoint/2010/main" val="4163421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Virtual DP to HDMI Protocol Converter Peer Device Enumeration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42</a:t>
            </a:fld>
            <a:endParaRPr lang="en-US" dirty="0"/>
          </a:p>
        </p:txBody>
      </p:sp>
      <p:pic>
        <p:nvPicPr>
          <p:cNvPr id="5" name="Picture 4">
            <a:extLst>
              <a:ext uri="{FF2B5EF4-FFF2-40B4-BE49-F238E27FC236}">
                <a16:creationId xmlns:a16="http://schemas.microsoft.com/office/drawing/2014/main" id="{FDD93BF9-155E-424E-A00D-0C25BCBF3B9E}"/>
              </a:ext>
            </a:extLst>
          </p:cNvPr>
          <p:cNvPicPr>
            <a:picLocks noChangeAspect="1"/>
          </p:cNvPicPr>
          <p:nvPr/>
        </p:nvPicPr>
        <p:blipFill>
          <a:blip r:embed="rId2"/>
          <a:stretch>
            <a:fillRect/>
          </a:stretch>
        </p:blipFill>
        <p:spPr>
          <a:xfrm>
            <a:off x="814712" y="1051276"/>
            <a:ext cx="9557255" cy="2426198"/>
          </a:xfrm>
          <a:prstGeom prst="rect">
            <a:avLst/>
          </a:prstGeom>
        </p:spPr>
      </p:pic>
      <p:sp>
        <p:nvSpPr>
          <p:cNvPr id="11" name="TextBox 10">
            <a:extLst>
              <a:ext uri="{FF2B5EF4-FFF2-40B4-BE49-F238E27FC236}">
                <a16:creationId xmlns:a16="http://schemas.microsoft.com/office/drawing/2014/main" id="{F7F45F85-BFF6-4556-992C-3DC73516FB1C}"/>
              </a:ext>
            </a:extLst>
          </p:cNvPr>
          <p:cNvSpPr txBox="1"/>
          <p:nvPr/>
        </p:nvSpPr>
        <p:spPr>
          <a:xfrm>
            <a:off x="797464" y="3282236"/>
            <a:ext cx="6606639" cy="2862322"/>
          </a:xfrm>
          <a:prstGeom prst="rect">
            <a:avLst/>
          </a:prstGeom>
          <a:noFill/>
        </p:spPr>
        <p:txBody>
          <a:bodyPr wrap="square" numCol="1" rtlCol="0">
            <a:spAutoFit/>
          </a:bodyPr>
          <a:lstStyle/>
          <a:p>
            <a:pPr>
              <a:lnSpc>
                <a:spcPct val="150000"/>
              </a:lnSpc>
            </a:pPr>
            <a:r>
              <a:rPr lang="en-US" sz="2000" b="1" dirty="0">
                <a:latin typeface="Klavika" panose="020B0506040000020004" pitchFamily="34" charset="0"/>
              </a:rPr>
              <a:t>Virtual DP to HDMI Protocol Converter Peer Device Enumeration:</a:t>
            </a:r>
          </a:p>
          <a:p>
            <a:pPr marL="342900" indent="-342900">
              <a:lnSpc>
                <a:spcPct val="150000"/>
              </a:lnSpc>
              <a:buFont typeface="+mj-lt"/>
              <a:buAutoNum type="arabicPeriod"/>
            </a:pPr>
            <a:r>
              <a:rPr lang="en-US" sz="2000" dirty="0">
                <a:latin typeface="Klavika" panose="020B0506040000020004" pitchFamily="34" charset="0"/>
              </a:rPr>
              <a:t>Port Info for virtual DPCD port needs :</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Peer_Device_Type</a:t>
            </a:r>
            <a:r>
              <a:rPr lang="en-US" sz="2000" dirty="0">
                <a:latin typeface="Klavika" panose="020B0506040000020004" pitchFamily="34" charset="0"/>
              </a:rPr>
              <a:t> = 4</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Messaging_Capability_Status</a:t>
            </a:r>
            <a:r>
              <a:rPr lang="en-US" sz="2000" dirty="0">
                <a:latin typeface="Klavika" panose="020B0506040000020004" pitchFamily="34" charset="0"/>
              </a:rPr>
              <a:t> = 0</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Legacy_Device_Plug_Status</a:t>
            </a:r>
            <a:r>
              <a:rPr lang="en-US" sz="2000" dirty="0">
                <a:latin typeface="Klavika" panose="020B0506040000020004" pitchFamily="34" charset="0"/>
              </a:rPr>
              <a:t> = 1</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DPCD_Revision</a:t>
            </a:r>
            <a:r>
              <a:rPr lang="en-US" sz="2000" dirty="0">
                <a:latin typeface="Klavika" panose="020B0506040000020004" pitchFamily="34" charset="0"/>
              </a:rPr>
              <a:t> &gt;= 1.4</a:t>
            </a:r>
          </a:p>
        </p:txBody>
      </p:sp>
    </p:spTree>
    <p:extLst>
      <p:ext uri="{BB962C8B-B14F-4D97-AF65-F5344CB8AC3E}">
        <p14:creationId xmlns:p14="http://schemas.microsoft.com/office/powerpoint/2010/main" val="3705460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Virtual DP to DP Peer Device Enumeration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43</a:t>
            </a:fld>
            <a:endParaRPr lang="en-US" dirty="0"/>
          </a:p>
        </p:txBody>
      </p:sp>
      <p:pic>
        <p:nvPicPr>
          <p:cNvPr id="8" name="Picture 7">
            <a:extLst>
              <a:ext uri="{FF2B5EF4-FFF2-40B4-BE49-F238E27FC236}">
                <a16:creationId xmlns:a16="http://schemas.microsoft.com/office/drawing/2014/main" id="{D97C8C95-9D39-498B-9B83-1340174A6D7A}"/>
              </a:ext>
            </a:extLst>
          </p:cNvPr>
          <p:cNvPicPr>
            <a:picLocks noChangeAspect="1"/>
          </p:cNvPicPr>
          <p:nvPr/>
        </p:nvPicPr>
        <p:blipFill>
          <a:blip r:embed="rId2"/>
          <a:stretch>
            <a:fillRect/>
          </a:stretch>
        </p:blipFill>
        <p:spPr>
          <a:xfrm>
            <a:off x="525326" y="984359"/>
            <a:ext cx="11141348" cy="2305106"/>
          </a:xfrm>
          <a:prstGeom prst="rect">
            <a:avLst/>
          </a:prstGeom>
        </p:spPr>
      </p:pic>
      <p:sp>
        <p:nvSpPr>
          <p:cNvPr id="12" name="TextBox 11">
            <a:extLst>
              <a:ext uri="{FF2B5EF4-FFF2-40B4-BE49-F238E27FC236}">
                <a16:creationId xmlns:a16="http://schemas.microsoft.com/office/drawing/2014/main" id="{D09CB7EB-2F60-4CF0-852C-258E3A858A46}"/>
              </a:ext>
            </a:extLst>
          </p:cNvPr>
          <p:cNvSpPr txBox="1"/>
          <p:nvPr/>
        </p:nvSpPr>
        <p:spPr>
          <a:xfrm>
            <a:off x="847835" y="3156013"/>
            <a:ext cx="6464136" cy="2862322"/>
          </a:xfrm>
          <a:prstGeom prst="rect">
            <a:avLst/>
          </a:prstGeom>
          <a:noFill/>
        </p:spPr>
        <p:txBody>
          <a:bodyPr wrap="square" rtlCol="0">
            <a:spAutoFit/>
          </a:bodyPr>
          <a:lstStyle/>
          <a:p>
            <a:pPr algn="l">
              <a:lnSpc>
                <a:spcPct val="150000"/>
              </a:lnSpc>
            </a:pPr>
            <a:r>
              <a:rPr lang="en-US" sz="2000" b="1" dirty="0">
                <a:latin typeface="Klavika" panose="020B0506040000020004" pitchFamily="34" charset="0"/>
              </a:rPr>
              <a:t>Virtual DP to DP Peer Device Enumeration:</a:t>
            </a:r>
          </a:p>
          <a:p>
            <a:pPr marL="342900" indent="-342900" algn="l">
              <a:lnSpc>
                <a:spcPct val="150000"/>
              </a:lnSpc>
              <a:buFont typeface="+mj-lt"/>
              <a:buAutoNum type="arabicPeriod"/>
            </a:pPr>
            <a:r>
              <a:rPr lang="en-US" sz="2000" dirty="0">
                <a:latin typeface="Klavika" panose="020B0506040000020004" pitchFamily="34" charset="0"/>
              </a:rPr>
              <a:t>Port Info for virtual DPCD port needs:</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Peer_Device_Type</a:t>
            </a:r>
            <a:r>
              <a:rPr lang="en-US" sz="2000" dirty="0">
                <a:latin typeface="Klavika" panose="020B0506040000020004" pitchFamily="34" charset="0"/>
              </a:rPr>
              <a:t> = 2</a:t>
            </a:r>
          </a:p>
          <a:p>
            <a:pPr marL="800100" lvl="1" indent="-342900">
              <a:lnSpc>
                <a:spcPct val="150000"/>
              </a:lnSpc>
              <a:buFont typeface="Arial" panose="020B0604020202020204" pitchFamily="34" charset="0"/>
              <a:buChar char="•"/>
            </a:pPr>
            <a:r>
              <a:rPr lang="en-US" sz="2000" dirty="0" err="1">
                <a:latin typeface="Klavika" panose="020B0506040000020004" pitchFamily="34" charset="0"/>
              </a:rPr>
              <a:t>DPCD_Revision</a:t>
            </a:r>
            <a:r>
              <a:rPr lang="en-US" sz="2000" dirty="0">
                <a:latin typeface="Klavika" panose="020B0506040000020004" pitchFamily="34" charset="0"/>
              </a:rPr>
              <a:t> &gt;= 1.4</a:t>
            </a:r>
          </a:p>
          <a:p>
            <a:pPr marL="342900" indent="-342900">
              <a:lnSpc>
                <a:spcPct val="150000"/>
              </a:lnSpc>
              <a:buFont typeface="+mj-lt"/>
              <a:buAutoNum type="arabicPeriod"/>
            </a:pPr>
            <a:r>
              <a:rPr lang="en-US" sz="2000" dirty="0">
                <a:latin typeface="Klavika" panose="020B0506040000020004" pitchFamily="34" charset="0"/>
              </a:rPr>
              <a:t>Virtual DPCD Peer Device has only 1 output port</a:t>
            </a:r>
          </a:p>
          <a:p>
            <a:pPr marL="342900" indent="-342900">
              <a:lnSpc>
                <a:spcPct val="150000"/>
              </a:lnSpc>
              <a:buFont typeface="+mj-lt"/>
              <a:buAutoNum type="arabicPeriod"/>
            </a:pPr>
            <a:r>
              <a:rPr lang="en-US" sz="2000" dirty="0">
                <a:latin typeface="Klavika" panose="020B0506040000020004" pitchFamily="34" charset="0"/>
              </a:rPr>
              <a:t>Virtual DPCD Peer Device output port has </a:t>
            </a:r>
            <a:r>
              <a:rPr lang="en-US" sz="2000" dirty="0" err="1">
                <a:latin typeface="Klavika" panose="020B0506040000020004" pitchFamily="34" charset="0"/>
              </a:rPr>
              <a:t>Peer_Device_Type</a:t>
            </a:r>
            <a:r>
              <a:rPr lang="en-US" sz="2000" dirty="0">
                <a:latin typeface="Klavika" panose="020B0506040000020004" pitchFamily="34" charset="0"/>
              </a:rPr>
              <a:t> = 1</a:t>
            </a:r>
          </a:p>
        </p:txBody>
      </p:sp>
    </p:spTree>
    <p:extLst>
      <p:ext uri="{BB962C8B-B14F-4D97-AF65-F5344CB8AC3E}">
        <p14:creationId xmlns:p14="http://schemas.microsoft.com/office/powerpoint/2010/main" val="2430838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Virtual DP to DP Peer Device with Virtual DPCD on Disconnection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44</a:t>
            </a:fld>
            <a:endParaRPr lang="en-US" dirty="0"/>
          </a:p>
        </p:txBody>
      </p:sp>
      <p:sp>
        <p:nvSpPr>
          <p:cNvPr id="4" name="TextBox 3">
            <a:extLst>
              <a:ext uri="{FF2B5EF4-FFF2-40B4-BE49-F238E27FC236}">
                <a16:creationId xmlns:a16="http://schemas.microsoft.com/office/drawing/2014/main" id="{79229F7B-4E1D-46DB-9811-47120561C676}"/>
              </a:ext>
            </a:extLst>
          </p:cNvPr>
          <p:cNvSpPr txBox="1"/>
          <p:nvPr/>
        </p:nvSpPr>
        <p:spPr>
          <a:xfrm>
            <a:off x="803192" y="3851226"/>
            <a:ext cx="9884600" cy="1237262"/>
          </a:xfrm>
          <a:prstGeom prst="rect">
            <a:avLst/>
          </a:prstGeom>
          <a:noFill/>
        </p:spPr>
        <p:txBody>
          <a:bodyPr wrap="square" rtlCol="0" anchor="t">
            <a:spAutoFit/>
          </a:bodyPr>
          <a:lstStyle/>
          <a:p>
            <a:pPr algn="l">
              <a:lnSpc>
                <a:spcPct val="200000"/>
              </a:lnSpc>
            </a:pPr>
            <a:r>
              <a:rPr lang="en-US" sz="2000" dirty="0">
                <a:latin typeface="Klavika" panose="020B0506040000020004" pitchFamily="34" charset="0"/>
              </a:rPr>
              <a:t>When Downstream DP display is disconnected from the downstream facing DP++ Connector,</a:t>
            </a:r>
          </a:p>
          <a:p>
            <a:pPr algn="l">
              <a:lnSpc>
                <a:spcPct val="200000"/>
              </a:lnSpc>
            </a:pPr>
            <a:r>
              <a:rPr lang="en-US" sz="2000" dirty="0">
                <a:solidFill>
                  <a:srgbClr val="FF0000"/>
                </a:solidFill>
                <a:latin typeface="Klavika"/>
              </a:rPr>
              <a:t>MST hub needs alter its topology so that the virtual DP to DP peer device is no longer present.</a:t>
            </a:r>
          </a:p>
        </p:txBody>
      </p:sp>
      <p:pic>
        <p:nvPicPr>
          <p:cNvPr id="2" name="Picture 1">
            <a:extLst>
              <a:ext uri="{FF2B5EF4-FFF2-40B4-BE49-F238E27FC236}">
                <a16:creationId xmlns:a16="http://schemas.microsoft.com/office/drawing/2014/main" id="{ECB2AE79-9029-410D-A03A-1280B6460189}"/>
              </a:ext>
            </a:extLst>
          </p:cNvPr>
          <p:cNvPicPr>
            <a:picLocks noChangeAspect="1"/>
          </p:cNvPicPr>
          <p:nvPr/>
        </p:nvPicPr>
        <p:blipFill>
          <a:blip r:embed="rId2"/>
          <a:stretch>
            <a:fillRect/>
          </a:stretch>
        </p:blipFill>
        <p:spPr>
          <a:xfrm>
            <a:off x="572964" y="1395036"/>
            <a:ext cx="11046072" cy="2456190"/>
          </a:xfrm>
          <a:prstGeom prst="rect">
            <a:avLst/>
          </a:prstGeom>
        </p:spPr>
      </p:pic>
      <p:sp>
        <p:nvSpPr>
          <p:cNvPr id="5" name="Plus Sign 4">
            <a:extLst>
              <a:ext uri="{FF2B5EF4-FFF2-40B4-BE49-F238E27FC236}">
                <a16:creationId xmlns:a16="http://schemas.microsoft.com/office/drawing/2014/main" id="{9176369C-4A0A-4AF4-9C1C-704BD3DC153E}"/>
              </a:ext>
            </a:extLst>
          </p:cNvPr>
          <p:cNvSpPr/>
          <p:nvPr/>
        </p:nvSpPr>
        <p:spPr>
          <a:xfrm rot="2642392">
            <a:off x="4723260" y="1594435"/>
            <a:ext cx="2044460" cy="1871932"/>
          </a:xfrm>
          <a:prstGeom prst="mathPlus">
            <a:avLst>
              <a:gd name="adj1" fmla="val 38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402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Virtual DP to DP Peer Device with Virtual DPCD MST Connection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45</a:t>
            </a:fld>
            <a:endParaRPr lang="en-US" dirty="0"/>
          </a:p>
        </p:txBody>
      </p:sp>
      <p:sp>
        <p:nvSpPr>
          <p:cNvPr id="4" name="TextBox 3">
            <a:extLst>
              <a:ext uri="{FF2B5EF4-FFF2-40B4-BE49-F238E27FC236}">
                <a16:creationId xmlns:a16="http://schemas.microsoft.com/office/drawing/2014/main" id="{79229F7B-4E1D-46DB-9811-47120561C676}"/>
              </a:ext>
            </a:extLst>
          </p:cNvPr>
          <p:cNvSpPr txBox="1"/>
          <p:nvPr/>
        </p:nvSpPr>
        <p:spPr>
          <a:xfrm>
            <a:off x="803192" y="3851226"/>
            <a:ext cx="9884600" cy="1237262"/>
          </a:xfrm>
          <a:prstGeom prst="rect">
            <a:avLst/>
          </a:prstGeom>
          <a:noFill/>
        </p:spPr>
        <p:txBody>
          <a:bodyPr wrap="square" rtlCol="0" anchor="t">
            <a:spAutoFit/>
          </a:bodyPr>
          <a:lstStyle/>
          <a:p>
            <a:pPr algn="l">
              <a:lnSpc>
                <a:spcPct val="200000"/>
              </a:lnSpc>
            </a:pPr>
            <a:r>
              <a:rPr lang="en-US" sz="2000" dirty="0">
                <a:latin typeface="Klavika" panose="020B0506040000020004" pitchFamily="34" charset="0"/>
              </a:rPr>
              <a:t>When downstream facing DP++ Connector is connected to MST Topology,</a:t>
            </a:r>
          </a:p>
          <a:p>
            <a:pPr algn="l">
              <a:lnSpc>
                <a:spcPct val="200000"/>
              </a:lnSpc>
            </a:pPr>
            <a:r>
              <a:rPr lang="en-US" sz="2000" dirty="0">
                <a:solidFill>
                  <a:srgbClr val="FF0000"/>
                </a:solidFill>
                <a:latin typeface="Klavika"/>
              </a:rPr>
              <a:t>MST hub needs alter its topology so that the virtual DP to DP peer device is no longer present.</a:t>
            </a:r>
          </a:p>
        </p:txBody>
      </p:sp>
      <p:pic>
        <p:nvPicPr>
          <p:cNvPr id="5" name="Picture 4">
            <a:extLst>
              <a:ext uri="{FF2B5EF4-FFF2-40B4-BE49-F238E27FC236}">
                <a16:creationId xmlns:a16="http://schemas.microsoft.com/office/drawing/2014/main" id="{D20E308A-AF80-4370-A260-5BC7D3B13973}"/>
              </a:ext>
            </a:extLst>
          </p:cNvPr>
          <p:cNvPicPr>
            <a:picLocks noChangeAspect="1"/>
          </p:cNvPicPr>
          <p:nvPr/>
        </p:nvPicPr>
        <p:blipFill>
          <a:blip r:embed="rId2"/>
          <a:stretch>
            <a:fillRect/>
          </a:stretch>
        </p:blipFill>
        <p:spPr>
          <a:xfrm>
            <a:off x="910070" y="1297103"/>
            <a:ext cx="9884600" cy="2554123"/>
          </a:xfrm>
          <a:prstGeom prst="rect">
            <a:avLst/>
          </a:prstGeom>
        </p:spPr>
      </p:pic>
      <p:pic>
        <p:nvPicPr>
          <p:cNvPr id="2" name="Picture 1">
            <a:extLst>
              <a:ext uri="{FF2B5EF4-FFF2-40B4-BE49-F238E27FC236}">
                <a16:creationId xmlns:a16="http://schemas.microsoft.com/office/drawing/2014/main" id="{65C4DBC0-FE22-4652-BBA3-4C5E8834EA41}"/>
              </a:ext>
            </a:extLst>
          </p:cNvPr>
          <p:cNvPicPr>
            <a:picLocks noChangeAspect="1"/>
          </p:cNvPicPr>
          <p:nvPr/>
        </p:nvPicPr>
        <p:blipFill>
          <a:blip r:embed="rId3"/>
          <a:stretch>
            <a:fillRect/>
          </a:stretch>
        </p:blipFill>
        <p:spPr>
          <a:xfrm>
            <a:off x="3957200" y="702959"/>
            <a:ext cx="2314575" cy="1390650"/>
          </a:xfrm>
          <a:prstGeom prst="rect">
            <a:avLst/>
          </a:prstGeom>
        </p:spPr>
      </p:pic>
    </p:spTree>
    <p:extLst>
      <p:ext uri="{BB962C8B-B14F-4D97-AF65-F5344CB8AC3E}">
        <p14:creationId xmlns:p14="http://schemas.microsoft.com/office/powerpoint/2010/main" val="314295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MST DSC POLICY OVERVIEW</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46</a:t>
            </a:fld>
            <a:endParaRPr lang="en-US" dirty="0"/>
          </a:p>
        </p:txBody>
      </p:sp>
    </p:spTree>
    <p:extLst>
      <p:ext uri="{BB962C8B-B14F-4D97-AF65-F5344CB8AC3E}">
        <p14:creationId xmlns:p14="http://schemas.microsoft.com/office/powerpoint/2010/main" val="1298760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MST DSC Policy Overview</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47</a:t>
            </a:fld>
            <a:endParaRPr lang="en-US" dirty="0"/>
          </a:p>
        </p:txBody>
      </p:sp>
      <p:graphicFrame>
        <p:nvGraphicFramePr>
          <p:cNvPr id="5" name="Table Placeholder 3">
            <a:extLst>
              <a:ext uri="{FF2B5EF4-FFF2-40B4-BE49-F238E27FC236}">
                <a16:creationId xmlns:a16="http://schemas.microsoft.com/office/drawing/2014/main" id="{5D9256AA-E3FB-4523-BF3F-5F0497AF1B4E}"/>
              </a:ext>
            </a:extLst>
          </p:cNvPr>
          <p:cNvGraphicFramePr>
            <a:graphicFrameLocks/>
          </p:cNvGraphicFramePr>
          <p:nvPr>
            <p:extLst>
              <p:ext uri="{D42A27DB-BD31-4B8C-83A1-F6EECF244321}">
                <p14:modId xmlns:p14="http://schemas.microsoft.com/office/powerpoint/2010/main" val="3954691263"/>
              </p:ext>
            </p:extLst>
          </p:nvPr>
        </p:nvGraphicFramePr>
        <p:xfrm>
          <a:off x="689472" y="2036535"/>
          <a:ext cx="10480548" cy="3669030"/>
        </p:xfrm>
        <a:graphic>
          <a:graphicData uri="http://schemas.openxmlformats.org/drawingml/2006/table">
            <a:tbl>
              <a:tblPr firstRow="1" bandRow="1">
                <a:tableStyleId>{5C22544A-7EE6-4342-B048-85BDC9FD1C3A}</a:tableStyleId>
              </a:tblPr>
              <a:tblGrid>
                <a:gridCol w="3498595">
                  <a:extLst>
                    <a:ext uri="{9D8B030D-6E8A-4147-A177-3AD203B41FA5}">
                      <a16:colId xmlns:a16="http://schemas.microsoft.com/office/drawing/2014/main" val="1004487434"/>
                    </a:ext>
                  </a:extLst>
                </a:gridCol>
                <a:gridCol w="6981953">
                  <a:extLst>
                    <a:ext uri="{9D8B030D-6E8A-4147-A177-3AD203B41FA5}">
                      <a16:colId xmlns:a16="http://schemas.microsoft.com/office/drawing/2014/main" val="2038306819"/>
                    </a:ext>
                  </a:extLst>
                </a:gridCol>
              </a:tblGrid>
              <a:tr h="733806">
                <a:tc>
                  <a:txBody>
                    <a:bodyPr/>
                    <a:lstStyle/>
                    <a:p>
                      <a:r>
                        <a:rPr lang="en-US" b="1" i="0" dirty="0">
                          <a:solidFill>
                            <a:schemeClr val="tx1"/>
                          </a:solidFill>
                          <a:latin typeface="Klavika Regular" panose="020B0506040000020004" pitchFamily="34" charset="0"/>
                        </a:rPr>
                        <a:t>FEC</a:t>
                      </a:r>
                    </a:p>
                  </a:txBody>
                  <a:tcPr marL="189272" marR="189272"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b="0" i="0" dirty="0">
                          <a:solidFill>
                            <a:schemeClr val="tx1"/>
                          </a:solidFill>
                          <a:latin typeface="Klavika Regular" panose="020B0506040000020004" pitchFamily="34" charset="0"/>
                        </a:rPr>
                        <a:t>Shared with DP SST</a:t>
                      </a:r>
                    </a:p>
                  </a:txBody>
                  <a:tcPr marL="189272" marR="189272"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3059680"/>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TARGET BPP</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Not shared with DP SST, will cover in later slide</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2804102"/>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SLICE</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Shared with DP SST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86550854"/>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PIXEL FORMAT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Shared with DP SST</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2152631"/>
                  </a:ext>
                </a:extLst>
              </a:tr>
              <a:tr h="733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chemeClr val="tx1"/>
                          </a:solidFill>
                          <a:latin typeface="Klavika Regular" panose="020B0506040000020004" pitchFamily="34" charset="0"/>
                        </a:rPr>
                        <a:t>DSC DECODING SELECTION</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Not shared with DP SST, will cover in later slide</a:t>
                      </a:r>
                    </a:p>
                  </a:txBody>
                  <a:tcPr marL="189272" marR="189272"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6870114"/>
                  </a:ext>
                </a:extLst>
              </a:tr>
            </a:tbl>
          </a:graphicData>
        </a:graphic>
      </p:graphicFrame>
      <p:sp>
        <p:nvSpPr>
          <p:cNvPr id="2" name="TextBox 1">
            <a:extLst>
              <a:ext uri="{FF2B5EF4-FFF2-40B4-BE49-F238E27FC236}">
                <a16:creationId xmlns:a16="http://schemas.microsoft.com/office/drawing/2014/main" id="{569DC2D2-C282-4E71-81E2-F33142AE6474}"/>
              </a:ext>
            </a:extLst>
          </p:cNvPr>
          <p:cNvSpPr txBox="1"/>
          <p:nvPr/>
        </p:nvSpPr>
        <p:spPr>
          <a:xfrm>
            <a:off x="689472" y="1270658"/>
            <a:ext cx="7284495" cy="400110"/>
          </a:xfrm>
          <a:prstGeom prst="rect">
            <a:avLst/>
          </a:prstGeom>
          <a:noFill/>
        </p:spPr>
        <p:txBody>
          <a:bodyPr wrap="none" rtlCol="0" anchor="t">
            <a:spAutoFit/>
          </a:bodyPr>
          <a:lstStyle/>
          <a:p>
            <a:pPr algn="l"/>
            <a:r>
              <a:rPr lang="en-US" sz="2000" dirty="0">
                <a:solidFill>
                  <a:srgbClr val="FF0000"/>
                </a:solidFill>
                <a:latin typeface="Klavika"/>
              </a:rPr>
              <a:t>MST DSC has its own Target </a:t>
            </a:r>
            <a:r>
              <a:rPr lang="en-US" sz="2000" dirty="0" err="1">
                <a:solidFill>
                  <a:srgbClr val="FF0000"/>
                </a:solidFill>
                <a:latin typeface="Klavika"/>
              </a:rPr>
              <a:t>bpp</a:t>
            </a:r>
            <a:r>
              <a:rPr lang="en-US" sz="2000" dirty="0">
                <a:solidFill>
                  <a:srgbClr val="FF0000"/>
                </a:solidFill>
                <a:latin typeface="Klavika"/>
              </a:rPr>
              <a:t> and DSC encoding selection policies</a:t>
            </a:r>
          </a:p>
        </p:txBody>
      </p:sp>
    </p:spTree>
    <p:extLst>
      <p:ext uri="{BB962C8B-B14F-4D97-AF65-F5344CB8AC3E}">
        <p14:creationId xmlns:p14="http://schemas.microsoft.com/office/powerpoint/2010/main" val="64994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MST DSC DECODING SELECTION POLICY</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48</a:t>
            </a:fld>
            <a:endParaRPr lang="en-US" dirty="0"/>
          </a:p>
        </p:txBody>
      </p:sp>
    </p:spTree>
    <p:extLst>
      <p:ext uri="{BB962C8B-B14F-4D97-AF65-F5344CB8AC3E}">
        <p14:creationId xmlns:p14="http://schemas.microsoft.com/office/powerpoint/2010/main" val="443389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MST DSC Decoding Selection Policy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49</a:t>
            </a:fld>
            <a:endParaRPr lang="en-US" dirty="0"/>
          </a:p>
        </p:txBody>
      </p:sp>
      <p:sp>
        <p:nvSpPr>
          <p:cNvPr id="2" name="TextBox 1">
            <a:extLst>
              <a:ext uri="{FF2B5EF4-FFF2-40B4-BE49-F238E27FC236}">
                <a16:creationId xmlns:a16="http://schemas.microsoft.com/office/drawing/2014/main" id="{8FDF5F7F-D2A3-401A-B6A9-D147FEC8D0C8}"/>
              </a:ext>
            </a:extLst>
          </p:cNvPr>
          <p:cNvSpPr txBox="1"/>
          <p:nvPr/>
        </p:nvSpPr>
        <p:spPr>
          <a:xfrm>
            <a:off x="439387" y="1170201"/>
            <a:ext cx="5656613" cy="4855432"/>
          </a:xfrm>
          <a:prstGeom prst="rect">
            <a:avLst/>
          </a:prstGeom>
          <a:noFill/>
        </p:spPr>
        <p:txBody>
          <a:bodyPr wrap="square" rtlCol="0">
            <a:spAutoFit/>
          </a:bodyPr>
          <a:lstStyle/>
          <a:p>
            <a:pPr marL="285750" indent="-285750" algn="l">
              <a:lnSpc>
                <a:spcPct val="150000"/>
              </a:lnSpc>
              <a:buFont typeface="Wingdings" panose="05000000000000000000" pitchFamily="2" charset="2"/>
              <a:buChar char="§"/>
            </a:pPr>
            <a:r>
              <a:rPr lang="en-US" sz="1600" dirty="0">
                <a:latin typeface="Klavika" panose="020B0506040000020004" pitchFamily="34" charset="0"/>
              </a:rPr>
              <a:t>Given a discovered sink device and a MST topology, Source TX needs to determine following two items:</a:t>
            </a:r>
          </a:p>
          <a:p>
            <a:pPr marL="800100" lvl="1" indent="-342900">
              <a:lnSpc>
                <a:spcPct val="150000"/>
              </a:lnSpc>
              <a:buFont typeface="+mj-lt"/>
              <a:buAutoNum type="arabicPeriod"/>
            </a:pPr>
            <a:r>
              <a:rPr lang="en-US" sz="1600" dirty="0">
                <a:latin typeface="Klavika" panose="020B0506040000020004" pitchFamily="34" charset="0"/>
              </a:rPr>
              <a:t>If DSC decoding is supported</a:t>
            </a:r>
          </a:p>
          <a:p>
            <a:pPr marL="800100" lvl="1" indent="-342900">
              <a:lnSpc>
                <a:spcPct val="150000"/>
              </a:lnSpc>
              <a:buFont typeface="+mj-lt"/>
              <a:buAutoNum type="arabicPeriod"/>
            </a:pPr>
            <a:r>
              <a:rPr lang="en-US" sz="1600" dirty="0">
                <a:latin typeface="Klavika" panose="020B0506040000020004" pitchFamily="34" charset="0"/>
              </a:rPr>
              <a:t>Whether to enable DSC decoding on RX side or Virtual DP peer device side</a:t>
            </a:r>
          </a:p>
          <a:p>
            <a:pPr marL="285750" indent="-285750">
              <a:lnSpc>
                <a:spcPct val="150000"/>
              </a:lnSpc>
              <a:buFont typeface="Wingdings" panose="05000000000000000000" pitchFamily="2" charset="2"/>
              <a:buChar char="§"/>
            </a:pPr>
            <a:r>
              <a:rPr lang="en-US" sz="1600" dirty="0">
                <a:latin typeface="Klavika" panose="020B0506040000020004" pitchFamily="34" charset="0"/>
              </a:rPr>
              <a:t>Based on AMD FEC Policy, DSC is only allowed if FEC is supported. Therefore Source TX will check </a:t>
            </a:r>
          </a:p>
          <a:p>
            <a:pPr marL="742950" lvl="1" indent="-285750">
              <a:lnSpc>
                <a:spcPct val="150000"/>
              </a:lnSpc>
              <a:buFont typeface="Arial" panose="020B0604020202020204" pitchFamily="34" charset="0"/>
              <a:buChar char="•"/>
            </a:pPr>
            <a:r>
              <a:rPr lang="en-US" sz="1600" dirty="0">
                <a:latin typeface="Klavika" panose="020B0506040000020004" pitchFamily="34" charset="0"/>
              </a:rPr>
              <a:t>FEC Capability (0x130) from the immediate MST branch device</a:t>
            </a:r>
          </a:p>
          <a:p>
            <a:pPr marL="742950" lvl="1" indent="-285750">
              <a:lnSpc>
                <a:spcPct val="150000"/>
              </a:lnSpc>
              <a:buFont typeface="Arial" panose="020B0604020202020204" pitchFamily="34" charset="0"/>
              <a:buChar char="•"/>
            </a:pPr>
            <a:r>
              <a:rPr lang="en-US" sz="1600" dirty="0" err="1">
                <a:latin typeface="Klavika" panose="020B0506040000020004" pitchFamily="34" charset="0"/>
              </a:rPr>
              <a:t>FEC_Capability</a:t>
            </a:r>
            <a:r>
              <a:rPr lang="en-US" sz="1600" dirty="0">
                <a:latin typeface="Klavika" panose="020B0506040000020004" pitchFamily="34" charset="0"/>
              </a:rPr>
              <a:t> field in PATH_ENUM_RESOURCE equal to 1 for each MST branch device along the path to the RX port. (with exception of virtual DP peer device as it is connected internally)</a:t>
            </a:r>
          </a:p>
        </p:txBody>
      </p:sp>
      <p:sp>
        <p:nvSpPr>
          <p:cNvPr id="4" name="TextBox 3">
            <a:extLst>
              <a:ext uri="{FF2B5EF4-FFF2-40B4-BE49-F238E27FC236}">
                <a16:creationId xmlns:a16="http://schemas.microsoft.com/office/drawing/2014/main" id="{863D7B31-F407-4B53-9CCB-B71C73012C36}"/>
              </a:ext>
            </a:extLst>
          </p:cNvPr>
          <p:cNvSpPr txBox="1"/>
          <p:nvPr/>
        </p:nvSpPr>
        <p:spPr>
          <a:xfrm>
            <a:off x="6096001" y="1170201"/>
            <a:ext cx="5829300" cy="4486100"/>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1600" dirty="0">
                <a:latin typeface="Klavika" panose="020B0506040000020004" pitchFamily="34" charset="0"/>
              </a:rPr>
              <a:t>For virtual DP to DP peer device, source TX prefers DSC decoding on RX side if:</a:t>
            </a:r>
          </a:p>
          <a:p>
            <a:pPr marL="742950" lvl="1" indent="-285750">
              <a:lnSpc>
                <a:spcPct val="150000"/>
              </a:lnSpc>
              <a:buFont typeface="Arial" panose="020B0604020202020204" pitchFamily="34" charset="0"/>
              <a:buChar char="•"/>
            </a:pPr>
            <a:r>
              <a:rPr lang="en-US" sz="1600" dirty="0" err="1">
                <a:latin typeface="Klavika" panose="020B0506040000020004" pitchFamily="34" charset="0"/>
              </a:rPr>
              <a:t>FEC_Capability</a:t>
            </a:r>
            <a:r>
              <a:rPr lang="en-US" sz="1600" dirty="0">
                <a:latin typeface="Klavika" panose="020B0506040000020004" pitchFamily="34" charset="0"/>
              </a:rPr>
              <a:t> is equal to 1 for the RX port</a:t>
            </a:r>
          </a:p>
          <a:p>
            <a:pPr marL="742950" lvl="1" indent="-285750">
              <a:lnSpc>
                <a:spcPct val="150000"/>
              </a:lnSpc>
              <a:buFont typeface="Arial" panose="020B0604020202020204" pitchFamily="34" charset="0"/>
              <a:buChar char="•"/>
            </a:pPr>
            <a:r>
              <a:rPr lang="en-US" sz="1600" dirty="0">
                <a:latin typeface="Klavika" panose="020B0506040000020004" pitchFamily="34" charset="0"/>
              </a:rPr>
              <a:t>And the sink RX device supports FEC and DSC</a:t>
            </a:r>
          </a:p>
          <a:p>
            <a:pPr marL="742950" lvl="1" indent="-285750">
              <a:lnSpc>
                <a:spcPct val="150000"/>
              </a:lnSpc>
              <a:buFont typeface="Arial" panose="020B0604020202020204" pitchFamily="34" charset="0"/>
              <a:buChar char="•"/>
            </a:pPr>
            <a:r>
              <a:rPr lang="en-US" sz="1600" dirty="0">
                <a:latin typeface="Klavika" panose="020B0506040000020004" pitchFamily="34" charset="0"/>
              </a:rPr>
              <a:t>And the virtual DPCP reports MST to SST DSC passthrough support (0x60 bit 1)</a:t>
            </a:r>
          </a:p>
          <a:p>
            <a:pPr marL="285750" indent="-285750">
              <a:lnSpc>
                <a:spcPct val="150000"/>
              </a:lnSpc>
              <a:buFont typeface="Wingdings" panose="05000000000000000000" pitchFamily="2" charset="2"/>
              <a:buChar char="§"/>
            </a:pPr>
            <a:r>
              <a:rPr lang="en-US" sz="1600" dirty="0">
                <a:latin typeface="Klavika" panose="020B0506040000020004" pitchFamily="34" charset="0"/>
              </a:rPr>
              <a:t>For other types of virtual DP peer device or the virtual DP to DP peer device not fulfilling above conditions, source TX will select DSC decoding on virtual DP peer device side if:</a:t>
            </a:r>
          </a:p>
          <a:p>
            <a:pPr marL="742950" lvl="1" indent="-285750">
              <a:lnSpc>
                <a:spcPct val="150000"/>
              </a:lnSpc>
              <a:buFont typeface="Arial" panose="020B0604020202020204" pitchFamily="34" charset="0"/>
              <a:buChar char="•"/>
            </a:pPr>
            <a:r>
              <a:rPr lang="en-US" sz="1600" dirty="0">
                <a:latin typeface="Klavika" panose="020B0506040000020004" pitchFamily="34" charset="0"/>
              </a:rPr>
              <a:t>DSC capability reported from virtual DPCD is valid</a:t>
            </a:r>
          </a:p>
          <a:p>
            <a:pPr marL="742950" lvl="1" indent="-285750">
              <a:lnSpc>
                <a:spcPct val="150000"/>
              </a:lnSpc>
              <a:buFont typeface="Arial" panose="020B0604020202020204" pitchFamily="34" charset="0"/>
              <a:buChar char="•"/>
            </a:pPr>
            <a:endParaRPr lang="en-US" sz="1600" dirty="0">
              <a:latin typeface="Klavika" panose="020B0506040000020004" pitchFamily="34" charset="0"/>
            </a:endParaRPr>
          </a:p>
          <a:p>
            <a:pPr algn="l">
              <a:lnSpc>
                <a:spcPct val="150000"/>
              </a:lnSpc>
            </a:pPr>
            <a:endParaRPr lang="en-US" sz="1600" dirty="0" err="1">
              <a:latin typeface="Klavika" panose="020B0506040000020004" pitchFamily="34" charset="0"/>
            </a:endParaRPr>
          </a:p>
        </p:txBody>
      </p:sp>
    </p:spTree>
    <p:extLst>
      <p:ext uri="{BB962C8B-B14F-4D97-AF65-F5344CB8AC3E}">
        <p14:creationId xmlns:p14="http://schemas.microsoft.com/office/powerpoint/2010/main" val="613615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F4F55-49FD-C046-B355-D36AACE5C693}"/>
              </a:ext>
            </a:extLst>
          </p:cNvPr>
          <p:cNvSpPr>
            <a:spLocks noGrp="1"/>
          </p:cNvSpPr>
          <p:nvPr>
            <p:ph type="title"/>
          </p:nvPr>
        </p:nvSpPr>
        <p:spPr/>
        <p:txBody>
          <a:bodyPr>
            <a:normAutofit fontScale="90000"/>
          </a:bodyPr>
          <a:lstStyle/>
          <a:p>
            <a:r>
              <a:rPr lang="en-US" dirty="0">
                <a:latin typeface="Klavika" panose="020B0506040000020004" pitchFamily="34" charset="0"/>
              </a:rPr>
              <a:t>Picture Parameter Set (</a:t>
            </a:r>
            <a:r>
              <a:rPr lang="en-US" dirty="0"/>
              <a:t>PPS)</a:t>
            </a:r>
          </a:p>
        </p:txBody>
      </p:sp>
      <p:sp>
        <p:nvSpPr>
          <p:cNvPr id="3" name="Footer Placeholder 2">
            <a:extLst>
              <a:ext uri="{FF2B5EF4-FFF2-40B4-BE49-F238E27FC236}">
                <a16:creationId xmlns:a16="http://schemas.microsoft.com/office/drawing/2014/main" id="{8B6554A4-06B5-E14B-BC29-2CCDAE6E275A}"/>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F8FF28DF-B554-F544-A522-38D626A13260}"/>
              </a:ext>
            </a:extLst>
          </p:cNvPr>
          <p:cNvSpPr>
            <a:spLocks noGrp="1"/>
          </p:cNvSpPr>
          <p:nvPr>
            <p:ph type="sldNum" sz="quarter" idx="11"/>
          </p:nvPr>
        </p:nvSpPr>
        <p:spPr/>
        <p:txBody>
          <a:bodyPr/>
          <a:lstStyle/>
          <a:p>
            <a:fld id="{9BC932D5-48D2-3F48-87E1-D925B9343798}" type="slidenum">
              <a:rPr lang="en-US" smtClean="0"/>
              <a:pPr/>
              <a:t>5</a:t>
            </a:fld>
            <a:endParaRPr lang="en-US" dirty="0"/>
          </a:p>
        </p:txBody>
      </p:sp>
      <p:sp>
        <p:nvSpPr>
          <p:cNvPr id="17" name="TextBox 16">
            <a:extLst>
              <a:ext uri="{FF2B5EF4-FFF2-40B4-BE49-F238E27FC236}">
                <a16:creationId xmlns:a16="http://schemas.microsoft.com/office/drawing/2014/main" id="{141DC9D7-E319-45CC-A6E5-0BC5DE174854}"/>
              </a:ext>
            </a:extLst>
          </p:cNvPr>
          <p:cNvSpPr txBox="1"/>
          <p:nvPr/>
        </p:nvSpPr>
        <p:spPr>
          <a:xfrm>
            <a:off x="417293" y="1157979"/>
            <a:ext cx="4963058" cy="4199611"/>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000" dirty="0">
                <a:latin typeface="Klavika" panose="020B0506040000020004" pitchFamily="34" charset="0"/>
              </a:rPr>
              <a:t>provide information for how to decode the picture</a:t>
            </a:r>
          </a:p>
          <a:p>
            <a:pPr marL="285750" indent="-285750">
              <a:lnSpc>
                <a:spcPct val="150000"/>
              </a:lnSpc>
              <a:buFont typeface="Wingdings" panose="05000000000000000000" pitchFamily="2" charset="2"/>
              <a:buChar char="§"/>
            </a:pPr>
            <a:r>
              <a:rPr lang="en-US" sz="2000" dirty="0">
                <a:latin typeface="Klavika" panose="020B0506040000020004" pitchFamily="34" charset="0"/>
              </a:rPr>
              <a:t>Sent along with video frame as info packet to inform DSC decoders how to decode the DSC video stream</a:t>
            </a:r>
          </a:p>
          <a:p>
            <a:pPr marL="285750" indent="-285750">
              <a:lnSpc>
                <a:spcPct val="150000"/>
              </a:lnSpc>
              <a:buFont typeface="Wingdings" panose="05000000000000000000" pitchFamily="2" charset="2"/>
              <a:buChar char="§"/>
            </a:pPr>
            <a:r>
              <a:rPr lang="en-US" sz="2000" dirty="0">
                <a:latin typeface="Klavika" panose="020B0506040000020004" pitchFamily="34" charset="0"/>
              </a:rPr>
              <a:t>Target </a:t>
            </a:r>
            <a:r>
              <a:rPr lang="en-US" sz="2000" dirty="0" err="1">
                <a:latin typeface="Klavika" panose="020B0506040000020004" pitchFamily="34" charset="0"/>
              </a:rPr>
              <a:t>Bpp</a:t>
            </a:r>
            <a:r>
              <a:rPr lang="en-US" sz="2000" dirty="0">
                <a:latin typeface="Klavika" panose="020B0506040000020004" pitchFamily="34" charset="0"/>
              </a:rPr>
              <a:t>, Horizontal Slice Count, Vertical Slice Count, Encoded Color Format and Color Depth are all included in PPS along with other parameters</a:t>
            </a:r>
          </a:p>
        </p:txBody>
      </p:sp>
      <p:pic>
        <p:nvPicPr>
          <p:cNvPr id="5" name="Picture 4">
            <a:extLst>
              <a:ext uri="{FF2B5EF4-FFF2-40B4-BE49-F238E27FC236}">
                <a16:creationId xmlns:a16="http://schemas.microsoft.com/office/drawing/2014/main" id="{3D87C2D0-C612-4FDB-83E3-D1C85D0F6BD5}"/>
              </a:ext>
            </a:extLst>
          </p:cNvPr>
          <p:cNvPicPr>
            <a:picLocks noChangeAspect="1"/>
          </p:cNvPicPr>
          <p:nvPr/>
        </p:nvPicPr>
        <p:blipFill>
          <a:blip r:embed="rId2"/>
          <a:stretch>
            <a:fillRect/>
          </a:stretch>
        </p:blipFill>
        <p:spPr>
          <a:xfrm>
            <a:off x="5725822" y="1384871"/>
            <a:ext cx="5686491" cy="4207493"/>
          </a:xfrm>
          <a:prstGeom prst="rect">
            <a:avLst/>
          </a:prstGeom>
        </p:spPr>
      </p:pic>
      <p:sp>
        <p:nvSpPr>
          <p:cNvPr id="6" name="Arrow: Down 5">
            <a:extLst>
              <a:ext uri="{FF2B5EF4-FFF2-40B4-BE49-F238E27FC236}">
                <a16:creationId xmlns:a16="http://schemas.microsoft.com/office/drawing/2014/main" id="{DF0E49CA-7DD5-42FF-A517-2BBE7AEE2EA8}"/>
              </a:ext>
            </a:extLst>
          </p:cNvPr>
          <p:cNvSpPr/>
          <p:nvPr/>
        </p:nvSpPr>
        <p:spPr>
          <a:xfrm>
            <a:off x="6632791" y="1248886"/>
            <a:ext cx="318782" cy="411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6249556-2E89-4A37-8E6C-31BFA7FB036C}"/>
              </a:ext>
            </a:extLst>
          </p:cNvPr>
          <p:cNvSpPr txBox="1"/>
          <p:nvPr/>
        </p:nvSpPr>
        <p:spPr>
          <a:xfrm>
            <a:off x="5996176" y="732477"/>
            <a:ext cx="5929124" cy="461665"/>
          </a:xfrm>
          <a:prstGeom prst="rect">
            <a:avLst/>
          </a:prstGeom>
          <a:noFill/>
        </p:spPr>
        <p:txBody>
          <a:bodyPr wrap="none" rtlCol="0">
            <a:spAutoFit/>
          </a:bodyPr>
          <a:lstStyle/>
          <a:p>
            <a:pPr algn="l"/>
            <a:r>
              <a:rPr lang="en-US" sz="2400" dirty="0">
                <a:latin typeface="Klavika" panose="020B0506040000020004" pitchFamily="34" charset="0"/>
              </a:rPr>
              <a:t>AMD transmits PPS in 2</a:t>
            </a:r>
            <a:r>
              <a:rPr lang="en-US" sz="2400" baseline="30000" dirty="0">
                <a:latin typeface="Klavika" panose="020B0506040000020004" pitchFamily="34" charset="0"/>
              </a:rPr>
              <a:t>nd</a:t>
            </a:r>
            <a:r>
              <a:rPr lang="en-US" sz="2400" dirty="0">
                <a:latin typeface="Klavika" panose="020B0506040000020004" pitchFamily="34" charset="0"/>
              </a:rPr>
              <a:t> line of </a:t>
            </a:r>
            <a:r>
              <a:rPr lang="en-US" sz="2400" dirty="0" err="1">
                <a:latin typeface="Klavika" panose="020B0506040000020004" pitchFamily="34" charset="0"/>
              </a:rPr>
              <a:t>vblank</a:t>
            </a:r>
            <a:r>
              <a:rPr lang="en-US" sz="2400" dirty="0">
                <a:latin typeface="Klavika" panose="020B0506040000020004" pitchFamily="34" charset="0"/>
              </a:rPr>
              <a:t> region</a:t>
            </a:r>
          </a:p>
        </p:txBody>
      </p:sp>
    </p:spTree>
    <p:extLst>
      <p:ext uri="{BB962C8B-B14F-4D97-AF65-F5344CB8AC3E}">
        <p14:creationId xmlns:p14="http://schemas.microsoft.com/office/powerpoint/2010/main" val="316714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MST DSC Decoding Selection Policy Diagram</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50</a:t>
            </a:fld>
            <a:endParaRPr lang="en-US" dirty="0"/>
          </a:p>
        </p:txBody>
      </p:sp>
      <p:sp>
        <p:nvSpPr>
          <p:cNvPr id="6" name="TextBox 5">
            <a:extLst>
              <a:ext uri="{FF2B5EF4-FFF2-40B4-BE49-F238E27FC236}">
                <a16:creationId xmlns:a16="http://schemas.microsoft.com/office/drawing/2014/main" id="{EF0F2107-796D-4060-99B2-572AE15EB4C7}"/>
              </a:ext>
            </a:extLst>
          </p:cNvPr>
          <p:cNvSpPr txBox="1"/>
          <p:nvPr/>
        </p:nvSpPr>
        <p:spPr>
          <a:xfrm>
            <a:off x="569821" y="1647138"/>
            <a:ext cx="4907054" cy="3378104"/>
          </a:xfrm>
          <a:prstGeom prst="rect">
            <a:avLst/>
          </a:prstGeom>
          <a:noFill/>
        </p:spPr>
        <p:txBody>
          <a:bodyPr wrap="square" rtlCol="0">
            <a:spAutoFit/>
          </a:bodyPr>
          <a:lstStyle/>
          <a:p>
            <a:pPr marL="285750" indent="-285750" algn="l">
              <a:lnSpc>
                <a:spcPct val="150000"/>
              </a:lnSpc>
              <a:buFont typeface="Wingdings" panose="05000000000000000000" pitchFamily="2" charset="2"/>
              <a:buChar char="§"/>
            </a:pPr>
            <a:r>
              <a:rPr lang="en-US" sz="1600" b="1" dirty="0">
                <a:latin typeface="Klavika" panose="020B0506040000020004" pitchFamily="34" charset="0"/>
              </a:rPr>
              <a:t>FEC has to be supported in red</a:t>
            </a:r>
          </a:p>
          <a:p>
            <a:pPr marL="285750" indent="-285750" algn="l">
              <a:lnSpc>
                <a:spcPct val="150000"/>
              </a:lnSpc>
              <a:buFont typeface="Wingdings" panose="05000000000000000000" pitchFamily="2" charset="2"/>
              <a:buChar char="§"/>
            </a:pPr>
            <a:r>
              <a:rPr lang="en-US" sz="1600" b="1" dirty="0">
                <a:latin typeface="Klavika" panose="020B0506040000020004" pitchFamily="34" charset="0"/>
              </a:rPr>
              <a:t>virtual DPCD has to be enumerated in red</a:t>
            </a:r>
          </a:p>
          <a:p>
            <a:pPr marL="285750" indent="-285750" algn="l">
              <a:lnSpc>
                <a:spcPct val="150000"/>
              </a:lnSpc>
              <a:buFont typeface="Wingdings" panose="05000000000000000000" pitchFamily="2" charset="2"/>
              <a:buChar char="§"/>
            </a:pPr>
            <a:r>
              <a:rPr lang="en-US" sz="1600" b="1" dirty="0">
                <a:latin typeface="Klavika" panose="020B0506040000020004" pitchFamily="34" charset="0"/>
              </a:rPr>
              <a:t>If below conditions are true, enable DSC on RX side</a:t>
            </a:r>
          </a:p>
          <a:p>
            <a:pPr marL="742950" lvl="1" indent="-285750">
              <a:lnSpc>
                <a:spcPct val="150000"/>
              </a:lnSpc>
              <a:buFont typeface="Arial" panose="020B0604020202020204" pitchFamily="34" charset="0"/>
              <a:buChar char="•"/>
            </a:pPr>
            <a:r>
              <a:rPr lang="en-US" sz="1600" dirty="0">
                <a:latin typeface="Klavika" panose="020B0506040000020004" pitchFamily="34" charset="0"/>
              </a:rPr>
              <a:t>DSC MST to SST passthrough is supported in yellow</a:t>
            </a:r>
          </a:p>
          <a:p>
            <a:pPr marL="742950" lvl="1" indent="-285750">
              <a:lnSpc>
                <a:spcPct val="150000"/>
              </a:lnSpc>
              <a:buFont typeface="Arial" panose="020B0604020202020204" pitchFamily="34" charset="0"/>
              <a:buChar char="•"/>
            </a:pPr>
            <a:r>
              <a:rPr lang="en-US" sz="1600" dirty="0">
                <a:latin typeface="Klavika" panose="020B0506040000020004" pitchFamily="34" charset="0"/>
              </a:rPr>
              <a:t>DSC/FEC is supported in yellow</a:t>
            </a:r>
          </a:p>
          <a:p>
            <a:pPr marL="285750" indent="-285750">
              <a:lnSpc>
                <a:spcPct val="150000"/>
              </a:lnSpc>
              <a:buFont typeface="Wingdings" panose="05000000000000000000" pitchFamily="2" charset="2"/>
              <a:buChar char="§"/>
            </a:pPr>
            <a:r>
              <a:rPr lang="en-US" sz="1600" b="1" dirty="0">
                <a:latin typeface="Klavika" panose="020B0506040000020004" pitchFamily="34" charset="0"/>
              </a:rPr>
              <a:t>Otherwise if below conditions are true, enable DSC on Virtual DPCD side:</a:t>
            </a:r>
          </a:p>
          <a:p>
            <a:pPr marL="742950" lvl="1" indent="-285750">
              <a:lnSpc>
                <a:spcPct val="150000"/>
              </a:lnSpc>
              <a:buFont typeface="Arial" panose="020B0604020202020204" pitchFamily="34" charset="0"/>
              <a:buChar char="•"/>
            </a:pPr>
            <a:r>
              <a:rPr lang="en-US" sz="1600" dirty="0">
                <a:latin typeface="Klavika" panose="020B0506040000020004" pitchFamily="34" charset="0"/>
              </a:rPr>
              <a:t>DSC is supported in green</a:t>
            </a:r>
          </a:p>
        </p:txBody>
      </p:sp>
      <p:pic>
        <p:nvPicPr>
          <p:cNvPr id="2" name="Picture 1">
            <a:extLst>
              <a:ext uri="{FF2B5EF4-FFF2-40B4-BE49-F238E27FC236}">
                <a16:creationId xmlns:a16="http://schemas.microsoft.com/office/drawing/2014/main" id="{B8305387-D48A-4CF0-B801-E666EF5EE4E5}"/>
              </a:ext>
            </a:extLst>
          </p:cNvPr>
          <p:cNvPicPr>
            <a:picLocks noChangeAspect="1"/>
          </p:cNvPicPr>
          <p:nvPr/>
        </p:nvPicPr>
        <p:blipFill>
          <a:blip r:embed="rId2"/>
          <a:stretch>
            <a:fillRect/>
          </a:stretch>
        </p:blipFill>
        <p:spPr>
          <a:xfrm>
            <a:off x="5634037" y="1466850"/>
            <a:ext cx="5857875" cy="3924300"/>
          </a:xfrm>
          <a:prstGeom prst="rect">
            <a:avLst/>
          </a:prstGeom>
        </p:spPr>
      </p:pic>
    </p:spTree>
    <p:extLst>
      <p:ext uri="{BB962C8B-B14F-4D97-AF65-F5344CB8AC3E}">
        <p14:creationId xmlns:p14="http://schemas.microsoft.com/office/powerpoint/2010/main" val="383552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MST BANDWIDTH VALIDATION WITH DSC</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51</a:t>
            </a:fld>
            <a:endParaRPr lang="en-US" dirty="0"/>
          </a:p>
        </p:txBody>
      </p:sp>
    </p:spTree>
    <p:extLst>
      <p:ext uri="{BB962C8B-B14F-4D97-AF65-F5344CB8AC3E}">
        <p14:creationId xmlns:p14="http://schemas.microsoft.com/office/powerpoint/2010/main" val="237594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Types of Bandwidth Validation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52</a:t>
            </a:fld>
            <a:endParaRPr lang="en-US" dirty="0"/>
          </a:p>
        </p:txBody>
      </p:sp>
      <p:pic>
        <p:nvPicPr>
          <p:cNvPr id="2" name="Picture 1">
            <a:extLst>
              <a:ext uri="{FF2B5EF4-FFF2-40B4-BE49-F238E27FC236}">
                <a16:creationId xmlns:a16="http://schemas.microsoft.com/office/drawing/2014/main" id="{85DFF7B5-8CBF-48B5-A024-B1773D0513CB}"/>
              </a:ext>
            </a:extLst>
          </p:cNvPr>
          <p:cNvPicPr>
            <a:picLocks noChangeAspect="1"/>
          </p:cNvPicPr>
          <p:nvPr/>
        </p:nvPicPr>
        <p:blipFill>
          <a:blip r:embed="rId2"/>
          <a:stretch>
            <a:fillRect/>
          </a:stretch>
        </p:blipFill>
        <p:spPr>
          <a:xfrm>
            <a:off x="4543250" y="1766887"/>
            <a:ext cx="6343650" cy="3324225"/>
          </a:xfrm>
          <a:prstGeom prst="rect">
            <a:avLst/>
          </a:prstGeom>
        </p:spPr>
      </p:pic>
      <p:graphicFrame>
        <p:nvGraphicFramePr>
          <p:cNvPr id="6" name="Table Placeholder 6">
            <a:extLst>
              <a:ext uri="{FF2B5EF4-FFF2-40B4-BE49-F238E27FC236}">
                <a16:creationId xmlns:a16="http://schemas.microsoft.com/office/drawing/2014/main" id="{15D1B9B7-5284-444B-AD1E-10ED53A6DE94}"/>
              </a:ext>
            </a:extLst>
          </p:cNvPr>
          <p:cNvGraphicFramePr>
            <a:graphicFrameLocks/>
          </p:cNvGraphicFramePr>
          <p:nvPr>
            <p:extLst>
              <p:ext uri="{D42A27DB-BD31-4B8C-83A1-F6EECF244321}">
                <p14:modId xmlns:p14="http://schemas.microsoft.com/office/powerpoint/2010/main" val="4123331324"/>
              </p:ext>
            </p:extLst>
          </p:nvPr>
        </p:nvGraphicFramePr>
        <p:xfrm>
          <a:off x="595423" y="1403360"/>
          <a:ext cx="3454063" cy="4051277"/>
        </p:xfrm>
        <a:graphic>
          <a:graphicData uri="http://schemas.openxmlformats.org/drawingml/2006/table">
            <a:tbl>
              <a:tblPr firstRow="1" bandRow="1">
                <a:tableStyleId>{5C22544A-7EE6-4342-B048-85BDC9FD1C3A}</a:tableStyleId>
              </a:tblPr>
              <a:tblGrid>
                <a:gridCol w="3454063">
                  <a:extLst>
                    <a:ext uri="{9D8B030D-6E8A-4147-A177-3AD203B41FA5}">
                      <a16:colId xmlns:a16="http://schemas.microsoft.com/office/drawing/2014/main" val="2212825241"/>
                    </a:ext>
                  </a:extLst>
                </a:gridCol>
              </a:tblGrid>
              <a:tr h="1256134">
                <a:tc>
                  <a:txBody>
                    <a:bodyPr/>
                    <a:lstStyle/>
                    <a:p>
                      <a:pPr marL="0" indent="0" algn="l">
                        <a:lnSpc>
                          <a:spcPct val="100000"/>
                        </a:lnSpc>
                        <a:buFont typeface="Arial" panose="020B0604020202020204" pitchFamily="34" charset="0"/>
                        <a:buNone/>
                      </a:pPr>
                      <a:r>
                        <a:rPr lang="en-US" sz="1600" b="1" dirty="0">
                          <a:solidFill>
                            <a:schemeClr val="tx1"/>
                          </a:solidFill>
                          <a:latin typeface="Klavika" panose="020B0506040000020004" pitchFamily="34" charset="0"/>
                        </a:rPr>
                        <a:t>Link Bandwidth Validation</a:t>
                      </a:r>
                    </a:p>
                    <a:p>
                      <a:pPr marL="742950" lvl="1" indent="-285750" algn="l">
                        <a:lnSpc>
                          <a:spcPct val="100000"/>
                        </a:lnSpc>
                        <a:buFont typeface="Arial" panose="020B0604020202020204" pitchFamily="34" charset="0"/>
                        <a:buChar char="•"/>
                      </a:pPr>
                      <a:r>
                        <a:rPr lang="en-US" sz="1600" b="0" dirty="0">
                          <a:solidFill>
                            <a:schemeClr val="tx1"/>
                          </a:solidFill>
                          <a:latin typeface="Klavika" panose="020B0506040000020004" pitchFamily="34" charset="0"/>
                        </a:rPr>
                        <a:t>Validate bandwidth for the immediate downstream MST branch Device</a:t>
                      </a:r>
                    </a:p>
                  </a:txBody>
                  <a:tcPr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2402428"/>
                  </a:ext>
                </a:extLst>
              </a:tr>
              <a:tr h="1555325">
                <a:tc>
                  <a:txBody>
                    <a:bodyPr/>
                    <a:lstStyle/>
                    <a:p>
                      <a:pPr marL="0" indent="0" algn="l">
                        <a:lnSpc>
                          <a:spcPct val="100000"/>
                        </a:lnSpc>
                        <a:buFont typeface="Arial" panose="020B0604020202020204" pitchFamily="34" charset="0"/>
                        <a:buNone/>
                      </a:pPr>
                      <a:r>
                        <a:rPr lang="en-US" sz="1600" b="1" dirty="0">
                          <a:latin typeface="Klavika" panose="020B0506040000020004" pitchFamily="34" charset="0"/>
                        </a:rPr>
                        <a:t>Topology Bandwidth Validation</a:t>
                      </a:r>
                    </a:p>
                    <a:p>
                      <a:pPr marL="742950" lvl="1" indent="-285750">
                        <a:lnSpc>
                          <a:spcPct val="100000"/>
                        </a:lnSpc>
                        <a:buFont typeface="Arial" panose="020B0604020202020204" pitchFamily="34" charset="0"/>
                        <a:buChar char="•"/>
                      </a:pPr>
                      <a:r>
                        <a:rPr lang="en-US" sz="1600" dirty="0">
                          <a:latin typeface="Klavika" panose="020B0506040000020004" pitchFamily="34" charset="0"/>
                        </a:rPr>
                        <a:t>Validate bandwidth for each MST branch device connected after the immediate MST branch Device</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02580913"/>
                  </a:ext>
                </a:extLst>
              </a:tr>
              <a:tr h="1239818">
                <a:tc>
                  <a:txBody>
                    <a:bodyPr/>
                    <a:lstStyle/>
                    <a:p>
                      <a:pPr marL="0" indent="0" algn="l">
                        <a:lnSpc>
                          <a:spcPct val="100000"/>
                        </a:lnSpc>
                        <a:buFont typeface="Arial" panose="020B0604020202020204" pitchFamily="34" charset="0"/>
                        <a:buNone/>
                      </a:pPr>
                      <a:r>
                        <a:rPr lang="en-US" sz="1600" b="1" dirty="0">
                          <a:latin typeface="Klavika" panose="020B0506040000020004" pitchFamily="34" charset="0"/>
                        </a:rPr>
                        <a:t>Endpoint Bandwidth Validation</a:t>
                      </a:r>
                    </a:p>
                    <a:p>
                      <a:pPr marL="742950" lvl="1" indent="-285750">
                        <a:lnSpc>
                          <a:spcPct val="100000"/>
                        </a:lnSpc>
                        <a:buFont typeface="Arial" panose="020B0604020202020204" pitchFamily="34" charset="0"/>
                        <a:buChar char="•"/>
                      </a:pPr>
                      <a:r>
                        <a:rPr lang="en-US" sz="1600" dirty="0">
                          <a:latin typeface="Klavika" panose="020B0506040000020004" pitchFamily="34" charset="0"/>
                        </a:rPr>
                        <a:t>Validate bandwidth for the sink device connected at the endpoint of the MST topology</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1909195"/>
                  </a:ext>
                </a:extLst>
              </a:tr>
            </a:tbl>
          </a:graphicData>
        </a:graphic>
      </p:graphicFrame>
    </p:spTree>
    <p:extLst>
      <p:ext uri="{BB962C8B-B14F-4D97-AF65-F5344CB8AC3E}">
        <p14:creationId xmlns:p14="http://schemas.microsoft.com/office/powerpoint/2010/main" val="2355741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Link Bandwidth Validation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53</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B60E8A6-9896-43E4-A835-5DAD3B2DC939}"/>
                  </a:ext>
                </a:extLst>
              </p:cNvPr>
              <p:cNvSpPr txBox="1"/>
              <p:nvPr/>
            </p:nvSpPr>
            <p:spPr>
              <a:xfrm>
                <a:off x="595422" y="1130811"/>
                <a:ext cx="5876629" cy="5003614"/>
              </a:xfrm>
              <a:prstGeom prst="rect">
                <a:avLst/>
              </a:prstGeom>
              <a:noFill/>
            </p:spPr>
            <p:txBody>
              <a:bodyPr wrap="square" numCol="1" rtlCol="0">
                <a:spAutoFit/>
              </a:bodyPr>
              <a:lstStyle/>
              <a:p>
                <a:pPr marL="342900" indent="-342900" algn="l">
                  <a:buFont typeface="Wingdings" panose="05000000000000000000" pitchFamily="2" charset="2"/>
                  <a:buChar char="§"/>
                </a:pPr>
                <a14:m>
                  <m:oMath xmlns:m="http://schemas.openxmlformats.org/officeDocument/2006/math">
                    <m:r>
                      <a:rPr lang="en-US" sz="1600" b="0" i="1" dirty="0" smtClean="0">
                        <a:latin typeface="Cambria Math" panose="02040503050406030204" pitchFamily="18" charset="0"/>
                      </a:rPr>
                      <m:t>𝑃𝐵𝑁</m:t>
                    </m:r>
                  </m:oMath>
                </a14:m>
                <a:r>
                  <a:rPr lang="en-US" sz="1600" dirty="0">
                    <a:latin typeface="Klavika" panose="020B0506040000020004" pitchFamily="34" charset="0"/>
                  </a:rPr>
                  <a:t> is an arbitrary unit chosen to represent MST bandwidth. The unit is defined below:</a:t>
                </a:r>
              </a:p>
              <a:p>
                <a:pPr algn="l"/>
                <a:endParaRPr lang="en-US" sz="1600" b="0" i="1" dirty="0">
                  <a:latin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𝑃𝐵𝑁</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54</m:t>
                          </m:r>
                        </m:num>
                        <m:den>
                          <m:r>
                            <a:rPr lang="en-US" sz="1600" b="0" i="1" smtClean="0">
                              <a:latin typeface="Cambria Math" panose="02040503050406030204" pitchFamily="18" charset="0"/>
                            </a:rPr>
                            <m:t>64</m:t>
                          </m:r>
                        </m:den>
                      </m:f>
                      <m:r>
                        <a:rPr lang="en-US" sz="1600" b="0" i="1" smtClean="0">
                          <a:latin typeface="Cambria Math" panose="02040503050406030204" pitchFamily="18" charset="0"/>
                        </a:rPr>
                        <m:t>𝑀𝐵𝑝𝑠</m:t>
                      </m:r>
                    </m:oMath>
                  </m:oMathPara>
                </a14:m>
                <a:endParaRPr lang="en-US" sz="1600" dirty="0">
                  <a:latin typeface="Klavika" panose="020B0506040000020004" pitchFamily="34" charset="0"/>
                </a:endParaRPr>
              </a:p>
              <a:p>
                <a:pPr algn="l"/>
                <a:endParaRPr lang="en-US" sz="1600" dirty="0">
                  <a:latin typeface="Klavika" panose="020B0506040000020004" pitchFamily="34" charset="0"/>
                </a:endParaRPr>
              </a:p>
              <a:p>
                <a:pPr marL="285750" indent="-285750" algn="l">
                  <a:buFont typeface="Wingdings" panose="05000000000000000000" pitchFamily="2" charset="2"/>
                  <a:buChar char="§"/>
                </a:pPr>
                <a14:m>
                  <m:oMath xmlns:m="http://schemas.openxmlformats.org/officeDocument/2006/math">
                    <m:r>
                      <a:rPr lang="en-US" sz="1600" b="0" i="1" dirty="0" smtClean="0">
                        <a:latin typeface="Cambria Math" panose="02040503050406030204" pitchFamily="18" charset="0"/>
                      </a:rPr>
                      <m:t>𝑃𝐵</m:t>
                    </m:r>
                    <m:sSub>
                      <m:sSubPr>
                        <m:ctrlPr>
                          <a:rPr lang="en-US" sz="1600" i="1" dirty="0" smtClean="0">
                            <a:latin typeface="Cambria Math" panose="02040503050406030204" pitchFamily="18" charset="0"/>
                          </a:rPr>
                        </m:ctrlPr>
                      </m:sSubPr>
                      <m:e>
                        <m:r>
                          <a:rPr lang="en-US" sz="1600" b="0" i="1" dirty="0" smtClean="0">
                            <a:latin typeface="Cambria Math" panose="02040503050406030204" pitchFamily="18" charset="0"/>
                          </a:rPr>
                          <m:t>𝑁</m:t>
                        </m:r>
                      </m:e>
                      <m:sub>
                        <m:r>
                          <a:rPr lang="en-US" sz="1600" b="0" i="1" dirty="0" smtClean="0">
                            <a:latin typeface="Cambria Math" panose="02040503050406030204" pitchFamily="18" charset="0"/>
                          </a:rPr>
                          <m:t>𝑃𝑒𝑟𝑇𝑖𝑚𝑒𝑆𝑙𝑜𝑡</m:t>
                        </m:r>
                      </m:sub>
                    </m:sSub>
                  </m:oMath>
                </a14:m>
                <a:r>
                  <a:rPr lang="en-US" sz="1600" dirty="0">
                    <a:latin typeface="Klavika" panose="020B0506040000020004" pitchFamily="34" charset="0"/>
                  </a:rPr>
                  <a:t> then could be calculated by:</a:t>
                </a:r>
              </a:p>
              <a:p>
                <a:pPr marL="285750" indent="-285750" algn="l">
                  <a:buFont typeface="Arial" panose="020B0604020202020204" pitchFamily="34" charset="0"/>
                  <a:buChar char="•"/>
                </a:pPr>
                <a:endParaRPr lang="en-US" sz="1600" dirty="0">
                  <a:latin typeface="Klavika" panose="020B0506040000020004" pitchFamily="34" charset="0"/>
                </a:endParaRPr>
              </a:p>
              <a:p>
                <a:pPr lvl="1" algn="ct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𝑃𝐵</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𝑁</m:t>
                          </m:r>
                        </m:e>
                        <m:sub>
                          <m:r>
                            <a:rPr lang="en-US" sz="1400" b="0" i="1" smtClean="0">
                              <a:latin typeface="Cambria Math" panose="02040503050406030204" pitchFamily="18" charset="0"/>
                            </a:rPr>
                            <m:t>𝑝𝑒𝑟𝑇𝑖𝑚𝑒𝑆𝑙𝑜𝑡</m:t>
                          </m:r>
                        </m:sub>
                      </m:sSub>
                      <m:r>
                        <a:rPr lang="en-US" sz="1400" i="1">
                          <a:latin typeface="Cambria Math" panose="02040503050406030204" pitchFamily="18" charset="0"/>
                        </a:rPr>
                        <m:t>=</m:t>
                      </m:r>
                      <m:d>
                        <m:dPr>
                          <m:begChr m:val="⌊"/>
                          <m:endChr m:val="⌋"/>
                          <m:ctrlPr>
                            <a:rPr lang="en-US" sz="1400" i="1" smtClean="0">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𝐿𝑖𝑛𝑘𝐵</m:t>
                              </m:r>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𝑒𝑓𝑓𝑒𝑐𝑡𝑖𝑣𝑒</m:t>
                                  </m:r>
                                </m:sub>
                              </m:sSub>
                            </m:num>
                            <m:den>
                              <m:r>
                                <a:rPr lang="en-US" sz="1400" i="1">
                                  <a:latin typeface="Cambria Math" panose="02040503050406030204" pitchFamily="18" charset="0"/>
                                </a:rPr>
                                <m:t>(1000</m:t>
                              </m:r>
                              <m:f>
                                <m:fPr>
                                  <m:type m:val="lin"/>
                                  <m:ctrlPr>
                                    <a:rPr lang="en-US" sz="1400" i="1">
                                      <a:latin typeface="Cambria Math" panose="02040503050406030204" pitchFamily="18" charset="0"/>
                                    </a:rPr>
                                  </m:ctrlPr>
                                </m:fPr>
                                <m:num>
                                  <m:r>
                                    <a:rPr lang="en-US" sz="1400" i="1">
                                      <a:latin typeface="Cambria Math" panose="02040503050406030204" pitchFamily="18" charset="0"/>
                                    </a:rPr>
                                    <m:t>𝑘𝑏𝑝𝑠</m:t>
                                  </m:r>
                                </m:num>
                                <m:den>
                                  <m:r>
                                    <a:rPr lang="en-US" sz="1400" i="1">
                                      <a:latin typeface="Cambria Math" panose="02040503050406030204" pitchFamily="18" charset="0"/>
                                    </a:rPr>
                                    <m:t>𝑀𝑏𝑝𝑠</m:t>
                                  </m:r>
                                  <m:r>
                                    <a:rPr lang="en-US" sz="1400" i="1">
                                      <a:latin typeface="Cambria Math" panose="02040503050406030204" pitchFamily="18" charset="0"/>
                                    </a:rPr>
                                    <m:t>)</m:t>
                                  </m:r>
                                </m:den>
                              </m:f>
                              <m:r>
                                <a:rPr lang="en-US" sz="1400" i="1">
                                  <a:latin typeface="Cambria Math" panose="02040503050406030204" pitchFamily="18" charset="0"/>
                                </a:rPr>
                                <m:t>(8</m:t>
                              </m:r>
                              <m:f>
                                <m:fPr>
                                  <m:type m:val="lin"/>
                                  <m:ctrlPr>
                                    <a:rPr lang="en-US" sz="1400" i="1">
                                      <a:latin typeface="Cambria Math" panose="02040503050406030204" pitchFamily="18" charset="0"/>
                                    </a:rPr>
                                  </m:ctrlPr>
                                </m:fPr>
                                <m:num>
                                  <m:r>
                                    <a:rPr lang="en-US" sz="1400" i="1">
                                      <a:latin typeface="Cambria Math" panose="02040503050406030204" pitchFamily="18" charset="0"/>
                                    </a:rPr>
                                    <m:t>𝑏𝑖𝑡</m:t>
                                  </m:r>
                                </m:num>
                                <m:den>
                                  <m:r>
                                    <a:rPr lang="en-US" sz="1400" i="1">
                                      <a:latin typeface="Cambria Math" panose="02040503050406030204" pitchFamily="18" charset="0"/>
                                    </a:rPr>
                                    <m:t>𝐵𝑦𝑡𝑒</m:t>
                                  </m:r>
                                </m:den>
                              </m:f>
                              <m:r>
                                <a:rPr lang="en-US" sz="1400" i="1">
                                  <a:latin typeface="Cambria Math" panose="02040503050406030204" pitchFamily="18" charset="0"/>
                                </a:rPr>
                                <m:t>)</m:t>
                              </m:r>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rPr>
                                <m:t>(</m:t>
                              </m:r>
                              <m:f>
                                <m:fPr>
                                  <m:ctrlPr>
                                    <a:rPr lang="en-US" sz="1400" i="1">
                                      <a:latin typeface="Cambria Math" panose="02040503050406030204" pitchFamily="18" charset="0"/>
                                      <a:ea typeface="Cambria Math" panose="02040503050406030204" pitchFamily="18" charset="0"/>
                                    </a:rPr>
                                  </m:ctrlPr>
                                </m:fPr>
                                <m:num>
                                  <m:r>
                                    <a:rPr lang="en-US" sz="1400" i="1">
                                      <a:latin typeface="Cambria Math" panose="02040503050406030204" pitchFamily="18" charset="0"/>
                                      <a:ea typeface="Cambria Math" panose="02040503050406030204" pitchFamily="18" charset="0"/>
                                    </a:rPr>
                                    <m:t>54</m:t>
                                  </m:r>
                                </m:num>
                                <m:den>
                                  <m:r>
                                    <a:rPr lang="en-US" sz="1400" i="1">
                                      <a:latin typeface="Cambria Math" panose="02040503050406030204" pitchFamily="18" charset="0"/>
                                      <a:ea typeface="Cambria Math" panose="02040503050406030204" pitchFamily="18" charset="0"/>
                                    </a:rPr>
                                    <m:t>64</m:t>
                                  </m:r>
                                </m:den>
                              </m:f>
                              <m:r>
                                <a:rPr lang="en-US" sz="1400" i="1">
                                  <a:latin typeface="Cambria Math" panose="02040503050406030204" pitchFamily="18" charset="0"/>
                                  <a:ea typeface="Cambria Math" panose="02040503050406030204" pitchFamily="18" charset="0"/>
                                </a:rPr>
                                <m:t>𝑀𝐵𝑝𝑠</m:t>
                              </m:r>
                              <m:r>
                                <a:rPr lang="en-US" sz="1400" i="1">
                                  <a:latin typeface="Cambria Math" panose="02040503050406030204" pitchFamily="18" charset="0"/>
                                  <a:ea typeface="Cambria Math" panose="02040503050406030204" pitchFamily="18" charset="0"/>
                                </a:rPr>
                                <m:t>)∙(64 </m:t>
                              </m:r>
                              <m:r>
                                <a:rPr lang="en-US" sz="1400" i="1">
                                  <a:latin typeface="Cambria Math" panose="02040503050406030204" pitchFamily="18" charset="0"/>
                                  <a:ea typeface="Cambria Math" panose="02040503050406030204" pitchFamily="18" charset="0"/>
                                </a:rPr>
                                <m:t>𝑠𝑙𝑜𝑡𝑠</m:t>
                              </m:r>
                              <m:r>
                                <a:rPr lang="en-US" sz="1400" i="1">
                                  <a:latin typeface="Cambria Math" panose="02040503050406030204" pitchFamily="18" charset="0"/>
                                  <a:ea typeface="Cambria Math" panose="02040503050406030204" pitchFamily="18" charset="0"/>
                                </a:rPr>
                                <m:t>)</m:t>
                              </m:r>
                            </m:den>
                          </m:f>
                        </m:e>
                      </m:d>
                    </m:oMath>
                  </m:oMathPara>
                </a14:m>
                <a:endParaRPr lang="en-US" sz="1600" dirty="0">
                  <a:latin typeface="Klavika" panose="020B0506040000020004" pitchFamily="34" charset="0"/>
                  <a:ea typeface="Cambria Math" panose="02040503050406030204" pitchFamily="18" charset="0"/>
                </a:endParaRPr>
              </a:p>
              <a:p>
                <a:pPr marL="285750" indent="-2857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When converting </a:t>
                </a:r>
                <a14:m>
                  <m:oMath xmlns:m="http://schemas.openxmlformats.org/officeDocument/2006/math">
                    <m:r>
                      <a:rPr lang="en-US" sz="1600" b="0" i="1" dirty="0" smtClean="0">
                        <a:latin typeface="Cambria Math" panose="02040503050406030204" pitchFamily="18" charset="0"/>
                        <a:ea typeface="Cambria Math" panose="02040503050406030204" pitchFamily="18" charset="0"/>
                      </a:rPr>
                      <m:t>𝑆𝑡𝑟𝑒𝑎𝑚𝐵𝑤</m:t>
                    </m:r>
                  </m:oMath>
                </a14:m>
                <a:r>
                  <a:rPr lang="en-US" sz="1600" dirty="0">
                    <a:latin typeface="Klavika" panose="020B0506040000020004" pitchFamily="34" charset="0"/>
                    <a:ea typeface="Cambria Math" panose="02040503050406030204" pitchFamily="18" charset="0"/>
                  </a:rPr>
                  <a:t> to </a:t>
                </a:r>
                <a14:m>
                  <m:oMath xmlns:m="http://schemas.openxmlformats.org/officeDocument/2006/math">
                    <m:r>
                      <a:rPr lang="en-US" sz="1600" b="0" i="1" dirty="0" smtClean="0">
                        <a:latin typeface="Cambria Math" panose="02040503050406030204" pitchFamily="18" charset="0"/>
                        <a:ea typeface="Cambria Math" panose="02040503050406030204" pitchFamily="18" charset="0"/>
                      </a:rPr>
                      <m:t>𝑃𝐵</m:t>
                    </m:r>
                    <m:sSub>
                      <m:sSubPr>
                        <m:ctrlPr>
                          <a:rPr lang="en-US" sz="1600" i="1" dirty="0" smtClean="0">
                            <a:latin typeface="Cambria Math" panose="02040503050406030204" pitchFamily="18" charset="0"/>
                            <a:ea typeface="Cambria Math" panose="02040503050406030204" pitchFamily="18" charset="0"/>
                          </a:rPr>
                        </m:ctrlPr>
                      </m:sSubPr>
                      <m:e>
                        <m:r>
                          <a:rPr lang="en-US" sz="1600" b="0" i="1" dirty="0">
                            <a:latin typeface="Cambria Math" panose="02040503050406030204" pitchFamily="18" charset="0"/>
                            <a:ea typeface="Cambria Math" panose="02040503050406030204" pitchFamily="18" charset="0"/>
                          </a:rPr>
                          <m:t>𝑁</m:t>
                        </m:r>
                      </m:e>
                      <m:sub>
                        <m:r>
                          <a:rPr lang="en-US" sz="1600" b="0" i="1" dirty="0" smtClean="0">
                            <a:latin typeface="Cambria Math" panose="02040503050406030204" pitchFamily="18" charset="0"/>
                            <a:ea typeface="Cambria Math" panose="02040503050406030204" pitchFamily="18" charset="0"/>
                          </a:rPr>
                          <m:t>𝑠𝑡𝑟𝑒𝑎𝑚</m:t>
                        </m:r>
                      </m:sub>
                    </m:sSub>
                  </m:oMath>
                </a14:m>
                <a:r>
                  <a:rPr lang="en-US" sz="1600" dirty="0">
                    <a:latin typeface="Klavika" panose="020B0506040000020004" pitchFamily="34" charset="0"/>
                    <a:ea typeface="Cambria Math" panose="02040503050406030204" pitchFamily="18" charset="0"/>
                  </a:rPr>
                  <a:t> a 0.6% margin needs to be included:</a:t>
                </a:r>
              </a:p>
              <a:p>
                <a:pPr marL="285750" indent="-2857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ea typeface="Cambria Math" panose="02040503050406030204" pitchFamily="18" charset="0"/>
                        </a:rPr>
                        <m:t>𝑃𝐵</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𝑁</m:t>
                          </m:r>
                        </m:e>
                        <m:sub>
                          <m:r>
                            <a:rPr lang="en-US" sz="1400" b="0" i="1" smtClean="0">
                              <a:latin typeface="Cambria Math" panose="02040503050406030204" pitchFamily="18" charset="0"/>
                              <a:ea typeface="Cambria Math" panose="02040503050406030204" pitchFamily="18" charset="0"/>
                            </a:rPr>
                            <m:t>𝑠𝑡𝑟𝑒𝑎𝑚</m:t>
                          </m:r>
                        </m:sub>
                      </m:sSub>
                      <m:r>
                        <a:rPr lang="en-US" sz="1400" b="0" i="1" smtClean="0">
                          <a:latin typeface="Cambria Math" panose="02040503050406030204" pitchFamily="18" charset="0"/>
                          <a:ea typeface="Cambria Math" panose="02040503050406030204" pitchFamily="18" charset="0"/>
                        </a:rPr>
                        <m:t>=</m:t>
                      </m:r>
                      <m:d>
                        <m:dPr>
                          <m:begChr m:val="⌈"/>
                          <m:endChr m:val="⌉"/>
                          <m:ctrlPr>
                            <a:rPr lang="en-US" sz="1400" b="0" i="1" smtClean="0">
                              <a:latin typeface="Cambria Math" panose="02040503050406030204" pitchFamily="18" charset="0"/>
                              <a:ea typeface="Cambria Math" panose="02040503050406030204" pitchFamily="18" charset="0"/>
                            </a:rPr>
                          </m:ctrlPr>
                        </m:dPr>
                        <m:e>
                          <m:f>
                            <m:fPr>
                              <m:ctrlPr>
                                <a:rPr lang="en-US" sz="1400" i="1" smtClean="0">
                                  <a:latin typeface="Cambria Math" panose="02040503050406030204" pitchFamily="18" charset="0"/>
                                </a:rPr>
                              </m:ctrlPr>
                            </m:fPr>
                            <m:num>
                              <m:r>
                                <a:rPr lang="en-US" sz="1400" i="1">
                                  <a:latin typeface="Cambria Math" panose="02040503050406030204" pitchFamily="18" charset="0"/>
                                </a:rPr>
                                <m:t>𝑇𝑖𝑚𝑖𝑛𝑔𝐵𝑤</m:t>
                              </m:r>
                            </m:num>
                            <m:den>
                              <m:r>
                                <a:rPr lang="en-US" sz="1400" i="1">
                                  <a:latin typeface="Cambria Math" panose="02040503050406030204" pitchFamily="18" charset="0"/>
                                </a:rPr>
                                <m:t>(1000</m:t>
                              </m:r>
                              <m:f>
                                <m:fPr>
                                  <m:type m:val="lin"/>
                                  <m:ctrlPr>
                                    <a:rPr lang="en-US" sz="1400" i="1">
                                      <a:latin typeface="Cambria Math" panose="02040503050406030204" pitchFamily="18" charset="0"/>
                                    </a:rPr>
                                  </m:ctrlPr>
                                </m:fPr>
                                <m:num>
                                  <m:r>
                                    <a:rPr lang="en-US" sz="1400" i="1">
                                      <a:latin typeface="Cambria Math" panose="02040503050406030204" pitchFamily="18" charset="0"/>
                                    </a:rPr>
                                    <m:t>𝑘𝑏𝑝𝑠</m:t>
                                  </m:r>
                                </m:num>
                                <m:den>
                                  <m:r>
                                    <a:rPr lang="en-US" sz="1400" i="1">
                                      <a:latin typeface="Cambria Math" panose="02040503050406030204" pitchFamily="18" charset="0"/>
                                    </a:rPr>
                                    <m:t>𝑀𝑏𝑝𝑠</m:t>
                                  </m:r>
                                  <m:r>
                                    <a:rPr lang="en-US" sz="1400" i="1">
                                      <a:latin typeface="Cambria Math" panose="02040503050406030204" pitchFamily="18" charset="0"/>
                                    </a:rPr>
                                    <m:t>)</m:t>
                                  </m:r>
                                </m:den>
                              </m:f>
                              <m:r>
                                <a:rPr lang="en-US" sz="1400" i="1">
                                  <a:latin typeface="Cambria Math" panose="02040503050406030204" pitchFamily="18" charset="0"/>
                                </a:rPr>
                                <m:t>(8</m:t>
                              </m:r>
                              <m:f>
                                <m:fPr>
                                  <m:type m:val="lin"/>
                                  <m:ctrlPr>
                                    <a:rPr lang="en-US" sz="1400" i="1">
                                      <a:latin typeface="Cambria Math" panose="02040503050406030204" pitchFamily="18" charset="0"/>
                                    </a:rPr>
                                  </m:ctrlPr>
                                </m:fPr>
                                <m:num>
                                  <m:r>
                                    <a:rPr lang="en-US" sz="1400" i="1">
                                      <a:latin typeface="Cambria Math" panose="02040503050406030204" pitchFamily="18" charset="0"/>
                                    </a:rPr>
                                    <m:t>𝑏𝑖𝑡</m:t>
                                  </m:r>
                                </m:num>
                                <m:den>
                                  <m:r>
                                    <a:rPr lang="en-US" sz="1400" i="1">
                                      <a:latin typeface="Cambria Math" panose="02040503050406030204" pitchFamily="18" charset="0"/>
                                    </a:rPr>
                                    <m:t>𝐵𝑦𝑡𝑒</m:t>
                                  </m:r>
                                </m:den>
                              </m:f>
                              <m:r>
                                <a:rPr lang="en-US" sz="1400" i="1">
                                  <a:latin typeface="Cambria Math" panose="02040503050406030204" pitchFamily="18" charset="0"/>
                                </a:rPr>
                                <m:t>)(</m:t>
                              </m:r>
                              <m:f>
                                <m:fPr>
                                  <m:ctrlPr>
                                    <a:rPr lang="en-US" sz="1400" i="1">
                                      <a:latin typeface="Cambria Math" panose="02040503050406030204" pitchFamily="18" charset="0"/>
                                      <a:ea typeface="Cambria Math" panose="02040503050406030204" pitchFamily="18" charset="0"/>
                                    </a:rPr>
                                  </m:ctrlPr>
                                </m:fPr>
                                <m:num>
                                  <m:r>
                                    <a:rPr lang="en-US" sz="1400" i="1">
                                      <a:latin typeface="Cambria Math" panose="02040503050406030204" pitchFamily="18" charset="0"/>
                                      <a:ea typeface="Cambria Math" panose="02040503050406030204" pitchFamily="18" charset="0"/>
                                    </a:rPr>
                                    <m:t>54</m:t>
                                  </m:r>
                                </m:num>
                                <m:den>
                                  <m:r>
                                    <a:rPr lang="en-US" sz="1400" i="1">
                                      <a:latin typeface="Cambria Math" panose="02040503050406030204" pitchFamily="18" charset="0"/>
                                      <a:ea typeface="Cambria Math" panose="02040503050406030204" pitchFamily="18" charset="0"/>
                                    </a:rPr>
                                    <m:t>64</m:t>
                                  </m:r>
                                </m:den>
                              </m:f>
                              <m:r>
                                <a:rPr lang="en-US" sz="1400" i="1">
                                  <a:latin typeface="Cambria Math" panose="02040503050406030204" pitchFamily="18" charset="0"/>
                                  <a:ea typeface="Cambria Math" panose="02040503050406030204" pitchFamily="18" charset="0"/>
                                </a:rPr>
                                <m:t>𝑀𝐵𝑝𝑠</m:t>
                              </m:r>
                              <m:r>
                                <a:rPr lang="en-US" sz="1400" i="1">
                                  <a:latin typeface="Cambria Math" panose="02040503050406030204" pitchFamily="18" charset="0"/>
                                  <a:ea typeface="Cambria Math" panose="02040503050406030204" pitchFamily="18" charset="0"/>
                                </a:rPr>
                                <m:t>)</m:t>
                              </m:r>
                            </m:den>
                          </m:f>
                          <m:r>
                            <a:rPr lang="en-US" sz="1400" i="1" dirty="0">
                              <a:latin typeface="Cambria Math" panose="02040503050406030204" pitchFamily="18" charset="0"/>
                              <a:ea typeface="Cambria Math" panose="02040503050406030204" pitchFamily="18" charset="0"/>
                            </a:rPr>
                            <m:t>∙(1+0.6%)</m:t>
                          </m:r>
                        </m:e>
                      </m:d>
                    </m:oMath>
                  </m:oMathPara>
                </a14:m>
                <a:endParaRPr lang="en-US" sz="1400" dirty="0">
                  <a:latin typeface="Klavika" panose="020B0506040000020004" pitchFamily="34" charset="0"/>
                  <a:ea typeface="Cambria Math" panose="02040503050406030204" pitchFamily="18" charset="0"/>
                </a:endParaRPr>
              </a:p>
              <a:p>
                <a:endParaRPr lang="en-US" sz="1600" dirty="0">
                  <a:latin typeface="Klavika" panose="020B0506040000020004" pitchFamily="34" charset="0"/>
                  <a:ea typeface="Cambria Math" panose="02040503050406030204" pitchFamily="18" charset="0"/>
                </a:endParaRPr>
              </a:p>
            </p:txBody>
          </p:sp>
        </mc:Choice>
        <mc:Fallback xmlns="">
          <p:sp>
            <p:nvSpPr>
              <p:cNvPr id="5" name="TextBox 4">
                <a:extLst>
                  <a:ext uri="{FF2B5EF4-FFF2-40B4-BE49-F238E27FC236}">
                    <a16:creationId xmlns:a16="http://schemas.microsoft.com/office/drawing/2014/main" id="{AB60E8A6-9896-43E4-A835-5DAD3B2DC939}"/>
                  </a:ext>
                </a:extLst>
              </p:cNvPr>
              <p:cNvSpPr txBox="1">
                <a:spLocks noRot="1" noChangeAspect="1" noMove="1" noResize="1" noEditPoints="1" noAdjustHandles="1" noChangeArrowheads="1" noChangeShapeType="1" noTextEdit="1"/>
              </p:cNvSpPr>
              <p:nvPr/>
            </p:nvSpPr>
            <p:spPr>
              <a:xfrm>
                <a:off x="595422" y="1130811"/>
                <a:ext cx="5876629" cy="5003614"/>
              </a:xfrm>
              <a:prstGeom prst="rect">
                <a:avLst/>
              </a:prstGeom>
              <a:blipFill>
                <a:blip r:embed="rId2"/>
                <a:stretch>
                  <a:fillRect l="-415" t="-366" r="-726" b="-4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AB19492-302F-42A3-9C32-D3761305F243}"/>
                  </a:ext>
                </a:extLst>
              </p:cNvPr>
              <p:cNvSpPr txBox="1"/>
              <p:nvPr/>
            </p:nvSpPr>
            <p:spPr>
              <a:xfrm>
                <a:off x="6472052" y="1018793"/>
                <a:ext cx="4928260" cy="3902350"/>
              </a:xfrm>
              <a:prstGeom prst="rect">
                <a:avLst/>
              </a:prstGeom>
              <a:noFill/>
            </p:spPr>
            <p:txBody>
              <a:bodyPr wrap="square" rtlCol="0">
                <a:spAutoFit/>
              </a:bodyPr>
              <a:lstStyle/>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So </a:t>
                </a:r>
                <a14:m>
                  <m:oMath xmlns:m="http://schemas.openxmlformats.org/officeDocument/2006/math">
                    <m:r>
                      <a:rPr lang="en-US" sz="1600" i="1" dirty="0" smtClean="0">
                        <a:latin typeface="Cambria Math" panose="02040503050406030204" pitchFamily="18" charset="0"/>
                        <a:ea typeface="Cambria Math" panose="02040503050406030204" pitchFamily="18" charset="0"/>
                      </a:rPr>
                      <m:t>𝑇𝑜𝑡𝑎𝑙𝑇𝑖𝑚𝑒𝑆𝑙𝑜𝑡𝑅𝑒𝑞𝑢𝑖𝑟𝑒𝑑</m:t>
                    </m:r>
                  </m:oMath>
                </a14:m>
                <a:r>
                  <a:rPr lang="en-US" sz="1600" dirty="0">
                    <a:latin typeface="Klavika" panose="020B0506040000020004" pitchFamily="34" charset="0"/>
                    <a:ea typeface="Cambria Math" panose="02040503050406030204" pitchFamily="18" charset="0"/>
                  </a:rPr>
                  <a:t> should be:</a:t>
                </a:r>
              </a:p>
              <a:p>
                <a:pPr marL="171450" indent="-1714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ea typeface="Cambria Math" panose="02040503050406030204" pitchFamily="18" charset="0"/>
                        </a:rPr>
                        <m:t>𝑇𝑜𝑡𝑎𝑙</m:t>
                      </m:r>
                      <m:r>
                        <a:rPr lang="en-US" sz="1600" i="1">
                          <a:latin typeface="Cambria Math" panose="02040503050406030204" pitchFamily="18" charset="0"/>
                          <a:ea typeface="Cambria Math" panose="02040503050406030204" pitchFamily="18" charset="0"/>
                        </a:rPr>
                        <m:t>𝑇𝑖𝑚𝑒𝑆𝑙𝑜𝑡𝑅𝑒𝑞𝑢𝑖𝑟𝑒𝑑</m:t>
                      </m:r>
                      <m:r>
                        <a:rPr lang="en-US" sz="1600" i="1">
                          <a:latin typeface="Cambria Math" panose="02040503050406030204" pitchFamily="18" charset="0"/>
                          <a:ea typeface="Cambria Math" panose="02040503050406030204" pitchFamily="18" charset="0"/>
                        </a:rPr>
                        <m:t>=</m:t>
                      </m:r>
                      <m:nary>
                        <m:naryPr>
                          <m:chr m:val="∑"/>
                          <m:subHide m:val="on"/>
                          <m:supHide m:val="on"/>
                          <m:ctrlPr>
                            <a:rPr lang="en-US" sz="1600" i="1">
                              <a:latin typeface="Cambria Math" panose="02040503050406030204" pitchFamily="18" charset="0"/>
                              <a:ea typeface="Cambria Math" panose="02040503050406030204" pitchFamily="18" charset="0"/>
                            </a:rPr>
                          </m:ctrlPr>
                        </m:naryPr>
                        <m:sub/>
                        <m:sup/>
                        <m:e>
                          <m:d>
                            <m:dPr>
                              <m:begChr m:val="⌈"/>
                              <m:endChr m:val="⌉"/>
                              <m:ctrlPr>
                                <a:rPr lang="en-US" sz="1600" i="1">
                                  <a:latin typeface="Cambria Math" panose="02040503050406030204" pitchFamily="18" charset="0"/>
                                  <a:ea typeface="Cambria Math" panose="02040503050406030204" pitchFamily="18" charset="0"/>
                                </a:rPr>
                              </m:ctrlPr>
                            </m:dPr>
                            <m:e>
                              <m:f>
                                <m:fPr>
                                  <m:ctrlPr>
                                    <a:rPr lang="en-US" sz="1600" i="1">
                                      <a:latin typeface="Cambria Math" panose="02040503050406030204" pitchFamily="18" charset="0"/>
                                      <a:ea typeface="Cambria Math" panose="02040503050406030204" pitchFamily="18" charset="0"/>
                                    </a:rPr>
                                  </m:ctrlPr>
                                </m:fPr>
                                <m:num>
                                  <m:r>
                                    <a:rPr lang="en-US" sz="1600" i="1">
                                      <a:latin typeface="Cambria Math" panose="02040503050406030204" pitchFamily="18" charset="0"/>
                                      <a:ea typeface="Cambria Math" panose="02040503050406030204" pitchFamily="18" charset="0"/>
                                    </a:rPr>
                                    <m:t>𝑃𝐵</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𝑁</m:t>
                                      </m:r>
                                    </m:e>
                                    <m:sub>
                                      <m:r>
                                        <a:rPr lang="en-US" sz="1600" i="1">
                                          <a:latin typeface="Cambria Math" panose="02040503050406030204" pitchFamily="18" charset="0"/>
                                          <a:ea typeface="Cambria Math" panose="02040503050406030204" pitchFamily="18" charset="0"/>
                                        </a:rPr>
                                        <m:t>𝑠𝑡𝑟𝑒𝑎𝑚</m:t>
                                      </m:r>
                                    </m:sub>
                                  </m:sSub>
                                </m:num>
                                <m:den>
                                  <m:r>
                                    <a:rPr lang="en-US" sz="1600" i="1">
                                      <a:latin typeface="Cambria Math" panose="02040503050406030204" pitchFamily="18" charset="0"/>
                                      <a:ea typeface="Cambria Math" panose="02040503050406030204" pitchFamily="18" charset="0"/>
                                    </a:rPr>
                                    <m:t>𝑃𝐵</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𝑁</m:t>
                                      </m:r>
                                    </m:e>
                                    <m:sub>
                                      <m:r>
                                        <a:rPr lang="en-US" sz="1600" i="1">
                                          <a:latin typeface="Cambria Math" panose="02040503050406030204" pitchFamily="18" charset="0"/>
                                          <a:ea typeface="Cambria Math" panose="02040503050406030204" pitchFamily="18" charset="0"/>
                                        </a:rPr>
                                        <m:t>𝑝𝑒𝑟𝑇𝑖𝑚𝑒𝑆𝑙𝑜𝑡𝑠</m:t>
                                      </m:r>
                                    </m:sub>
                                  </m:sSub>
                                </m:den>
                              </m:f>
                            </m:e>
                          </m:d>
                        </m:e>
                      </m:nary>
                    </m:oMath>
                  </m:oMathPara>
                </a14:m>
                <a:endParaRPr lang="en-US" sz="1600" dirty="0">
                  <a:latin typeface="Klavika" panose="020B0506040000020004" pitchFamily="34" charset="0"/>
                  <a:ea typeface="Cambria Math" panose="02040503050406030204" pitchFamily="18" charset="0"/>
                </a:endParaRPr>
              </a:p>
              <a:p>
                <a:pPr marL="171450" indent="-171450">
                  <a:buFont typeface="Arial" panose="020B0604020202020204" pitchFamily="34" charset="0"/>
                  <a:buChar char="•"/>
                </a:pPr>
                <a:endParaRPr lang="en-US" sz="1600" b="1" dirty="0">
                  <a:latin typeface="Klavika" panose="020B0506040000020004" pitchFamily="34" charset="0"/>
                  <a:ea typeface="Cambria Math" panose="02040503050406030204" pitchFamily="18"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MST has in total of </a:t>
                </a:r>
                <a14:m>
                  <m:oMath xmlns:m="http://schemas.openxmlformats.org/officeDocument/2006/math">
                    <m:r>
                      <a:rPr lang="en-US" sz="1600" i="1" dirty="0" smtClean="0">
                        <a:latin typeface="Cambria Math" panose="02040503050406030204" pitchFamily="18" charset="0"/>
                        <a:ea typeface="Cambria Math" panose="02040503050406030204" pitchFamily="18" charset="0"/>
                      </a:rPr>
                      <m:t>63 </m:t>
                    </m:r>
                  </m:oMath>
                </a14:m>
                <a:r>
                  <a:rPr lang="en-US" sz="1600" dirty="0">
                    <a:latin typeface="Klavika" panose="020B0506040000020004" pitchFamily="34" charset="0"/>
                    <a:ea typeface="Cambria Math" panose="02040503050406030204" pitchFamily="18" charset="0"/>
                  </a:rPr>
                  <a:t>non-MTPH time slots available.</a:t>
                </a:r>
              </a:p>
              <a:p>
                <a:endParaRPr lang="en-US" sz="1600" dirty="0">
                  <a:latin typeface="Klavika" panose="020B0506040000020004" pitchFamily="34" charset="0"/>
                  <a:ea typeface="Cambria Math" panose="02040503050406030204" pitchFamily="18"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Therefore, MST link bandwidth is validated if:</a:t>
                </a:r>
              </a:p>
              <a:p>
                <a:pPr marL="285750" indent="-2857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m:rPr>
                          <m:sty m:val="p"/>
                        </m:rPr>
                        <a:rPr lang="en-US" sz="1600" b="0" i="0" dirty="0" smtClean="0">
                          <a:latin typeface="Cambria Math" panose="02040503050406030204" pitchFamily="18" charset="0"/>
                          <a:ea typeface="Cambria Math" panose="02040503050406030204" pitchFamily="18" charset="0"/>
                        </a:rPr>
                        <m:t>Total</m:t>
                      </m:r>
                      <m:r>
                        <a:rPr lang="en-US" sz="1600" i="1" dirty="0" smtClean="0">
                          <a:latin typeface="Cambria Math" panose="02040503050406030204" pitchFamily="18" charset="0"/>
                          <a:ea typeface="Cambria Math" panose="02040503050406030204" pitchFamily="18" charset="0"/>
                        </a:rPr>
                        <m:t>𝑇𝑖𝑚𝑒𝑆𝑙𝑜𝑡𝑅𝑒𝑞𝑢𝑖𝑟𝑒𝑑</m:t>
                      </m:r>
                      <m:r>
                        <a:rPr lang="en-US" sz="1600" b="0" i="1" dirty="0" smtClean="0">
                          <a:latin typeface="Cambria Math" panose="02040503050406030204" pitchFamily="18" charset="0"/>
                          <a:ea typeface="Cambria Math" panose="02040503050406030204" pitchFamily="18" charset="0"/>
                        </a:rPr>
                        <m:t>≤</m:t>
                      </m:r>
                      <m:r>
                        <a:rPr lang="en-US" sz="1600" i="1" dirty="0" smtClean="0">
                          <a:latin typeface="Cambria Math" panose="02040503050406030204" pitchFamily="18" charset="0"/>
                          <a:ea typeface="Cambria Math" panose="02040503050406030204" pitchFamily="18" charset="0"/>
                        </a:rPr>
                        <m:t>63</m:t>
                      </m:r>
                    </m:oMath>
                  </m:oMathPara>
                </a14:m>
                <a:endParaRPr lang="en-US" sz="1600" dirty="0">
                  <a:latin typeface="Klavika" panose="020B0506040000020004" pitchFamily="34" charset="0"/>
                  <a:ea typeface="Cambria Math" panose="02040503050406030204" pitchFamily="18" charset="0"/>
                </a:endParaRPr>
              </a:p>
              <a:p>
                <a:pPr lvl="1"/>
                <a:endParaRPr lang="en-US" sz="1600" dirty="0">
                  <a:latin typeface="Klavika" panose="020B0506040000020004" pitchFamily="34" charset="0"/>
                  <a:ea typeface="Cambria Math" panose="02040503050406030204" pitchFamily="18"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Link Bandwidth Validation can be expressed as a function operating on a set of timing bandwidths:</a:t>
                </a:r>
              </a:p>
              <a:p>
                <a:pPr marL="285750" indent="-2857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ea typeface="Cambria Math" panose="02040503050406030204" pitchFamily="18" charset="0"/>
                        </a:rPr>
                        <m:t>𝑉𝑎𝑙𝑖𝑑𝑎𝑡</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𝑒</m:t>
                          </m:r>
                        </m:e>
                        <m:sub>
                          <m:r>
                            <a:rPr lang="en-US" sz="1400" b="0" i="1" smtClean="0">
                              <a:latin typeface="Cambria Math" panose="02040503050406030204" pitchFamily="18" charset="0"/>
                              <a:ea typeface="Cambria Math" panose="02040503050406030204" pitchFamily="18" charset="0"/>
                            </a:rPr>
                            <m:t>𝑙𝑖𝑛𝑘</m:t>
                          </m:r>
                        </m:sub>
                      </m:sSub>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𝑇𝑖𝑚𝑖𝑛𝑔𝐵</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𝑤</m:t>
                          </m:r>
                        </m:e>
                        <m:sub>
                          <m:r>
                            <a:rPr lang="en-US" sz="1400" b="0" i="1" smtClean="0">
                              <a:latin typeface="Cambria Math" panose="02040503050406030204" pitchFamily="18" charset="0"/>
                              <a:ea typeface="Cambria Math" panose="02040503050406030204" pitchFamily="18" charset="0"/>
                            </a:rPr>
                            <m:t>1</m:t>
                          </m:r>
                        </m:sub>
                      </m:sSub>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𝑇𝑖𝑚𝑖𝑛𝑔𝐵</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𝑤</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 …, </m:t>
                      </m:r>
                      <m:r>
                        <a:rPr lang="en-US" sz="1400" b="0" i="1" smtClean="0">
                          <a:latin typeface="Cambria Math" panose="02040503050406030204" pitchFamily="18" charset="0"/>
                          <a:ea typeface="Cambria Math" panose="02040503050406030204" pitchFamily="18" charset="0"/>
                        </a:rPr>
                        <m:t>𝑇𝑖𝑚𝑖𝑛𝑔𝐵</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𝑤</m:t>
                          </m:r>
                        </m:e>
                        <m:sub>
                          <m:r>
                            <a:rPr lang="en-US" sz="1400" b="0" i="1" smtClean="0">
                              <a:latin typeface="Cambria Math" panose="02040503050406030204" pitchFamily="18" charset="0"/>
                              <a:ea typeface="Cambria Math" panose="02040503050406030204" pitchFamily="18" charset="0"/>
                            </a:rPr>
                            <m:t>𝑛</m:t>
                          </m:r>
                        </m:sub>
                      </m:sSub>
                      <m:r>
                        <a:rPr lang="en-US" sz="1400" b="0" i="1" smtClean="0">
                          <a:latin typeface="Cambria Math" panose="02040503050406030204" pitchFamily="18" charset="0"/>
                          <a:ea typeface="Cambria Math" panose="02040503050406030204" pitchFamily="18" charset="0"/>
                        </a:rPr>
                        <m:t>})</m:t>
                      </m:r>
                    </m:oMath>
                  </m:oMathPara>
                </a14:m>
                <a:endParaRPr lang="en-US" sz="1400" dirty="0">
                  <a:latin typeface="Klavika" panose="020B0506040000020004" pitchFamily="34" charset="0"/>
                  <a:ea typeface="Cambria Math" panose="02040503050406030204" pitchFamily="18" charset="0"/>
                </a:endParaRPr>
              </a:p>
            </p:txBody>
          </p:sp>
        </mc:Choice>
        <mc:Fallback xmlns="">
          <p:sp>
            <p:nvSpPr>
              <p:cNvPr id="6" name="TextBox 5">
                <a:extLst>
                  <a:ext uri="{FF2B5EF4-FFF2-40B4-BE49-F238E27FC236}">
                    <a16:creationId xmlns:a16="http://schemas.microsoft.com/office/drawing/2014/main" id="{4AB19492-302F-42A3-9C32-D3761305F243}"/>
                  </a:ext>
                </a:extLst>
              </p:cNvPr>
              <p:cNvSpPr txBox="1">
                <a:spLocks noRot="1" noChangeAspect="1" noMove="1" noResize="1" noEditPoints="1" noAdjustHandles="1" noChangeArrowheads="1" noChangeShapeType="1" noTextEdit="1"/>
              </p:cNvSpPr>
              <p:nvPr/>
            </p:nvSpPr>
            <p:spPr>
              <a:xfrm>
                <a:off x="6472052" y="1018793"/>
                <a:ext cx="4928260" cy="3902350"/>
              </a:xfrm>
              <a:prstGeom prst="rect">
                <a:avLst/>
              </a:prstGeom>
              <a:blipFill>
                <a:blip r:embed="rId3"/>
                <a:stretch>
                  <a:fillRect l="-495" t="-469" r="-371"/>
                </a:stretch>
              </a:blipFill>
            </p:spPr>
            <p:txBody>
              <a:bodyPr/>
              <a:lstStyle/>
              <a:p>
                <a:r>
                  <a:rPr lang="en-US">
                    <a:noFill/>
                  </a:rPr>
                  <a:t> </a:t>
                </a:r>
              </a:p>
            </p:txBody>
          </p:sp>
        </mc:Fallback>
      </mc:AlternateContent>
    </p:spTree>
    <p:extLst>
      <p:ext uri="{BB962C8B-B14F-4D97-AF65-F5344CB8AC3E}">
        <p14:creationId xmlns:p14="http://schemas.microsoft.com/office/powerpoint/2010/main" val="1933801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Topology Bandwidth Validation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Template   |   2018</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54</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1AB063C-7A00-4377-A731-16239A94E59D}"/>
                  </a:ext>
                </a:extLst>
              </p:cNvPr>
              <p:cNvSpPr txBox="1"/>
              <p:nvPr/>
            </p:nvSpPr>
            <p:spPr>
              <a:xfrm>
                <a:off x="595423" y="838563"/>
                <a:ext cx="5852878" cy="4317592"/>
              </a:xfrm>
              <a:prstGeom prst="rect">
                <a:avLst/>
              </a:prstGeom>
              <a:noFill/>
            </p:spPr>
            <p:txBody>
              <a:bodyPr wrap="square" rtlCol="0">
                <a:spAutoFit/>
              </a:bodyPr>
              <a:lstStyle/>
              <a:p>
                <a:pPr marL="285750" indent="-285750" algn="l">
                  <a:lnSpc>
                    <a:spcPct val="150000"/>
                  </a:lnSpc>
                  <a:buFont typeface="Wingdings" panose="05000000000000000000" pitchFamily="2" charset="2"/>
                  <a:buChar char="§"/>
                </a:pPr>
                <a:r>
                  <a:rPr lang="en-US" sz="1600" dirty="0">
                    <a:latin typeface="Klavika" panose="020B0506040000020004" pitchFamily="34" charset="0"/>
                  </a:rPr>
                  <a:t>ENUM_PATH_RESOURCE will be issued to each MST Branch Device</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In ENUM_PATH_RESOURCE message, </a:t>
                </a:r>
                <a:r>
                  <a:rPr lang="en-US" sz="1600" dirty="0" err="1">
                    <a:latin typeface="Klavika" panose="020B0506040000020004" pitchFamily="34" charset="0"/>
                  </a:rPr>
                  <a:t>Full_Payload_Bandwidth_Number</a:t>
                </a:r>
                <a:r>
                  <a:rPr lang="en-US" sz="1600" dirty="0">
                    <a:latin typeface="Klavika" panose="020B0506040000020004" pitchFamily="34" charset="0"/>
                  </a:rPr>
                  <a:t> (</a:t>
                </a:r>
                <a14:m>
                  <m:oMath xmlns:m="http://schemas.openxmlformats.org/officeDocument/2006/math">
                    <m:r>
                      <a:rPr lang="en-US" sz="1600" i="1" dirty="0" smtClean="0">
                        <a:latin typeface="Cambria Math" panose="02040503050406030204" pitchFamily="18" charset="0"/>
                      </a:rPr>
                      <m:t>𝑃𝐵</m:t>
                    </m:r>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𝑁</m:t>
                        </m:r>
                      </m:e>
                      <m:sub>
                        <m:r>
                          <a:rPr lang="en-US" sz="1600" b="0" i="1" dirty="0" smtClean="0">
                            <a:latin typeface="Cambria Math" panose="02040503050406030204" pitchFamily="18" charset="0"/>
                          </a:rPr>
                          <m:t>𝑀𝑆𝑇𝐷𝑒𝑣𝑖𝑐𝑒𝐿𝑖𝑛𝑘</m:t>
                        </m:r>
                      </m:sub>
                    </m:sSub>
                  </m:oMath>
                </a14:m>
                <a:r>
                  <a:rPr lang="en-US" sz="1600" dirty="0">
                    <a:latin typeface="Klavika" panose="020B0506040000020004" pitchFamily="34" charset="0"/>
                  </a:rPr>
                  <a:t>) and </a:t>
                </a:r>
                <a:r>
                  <a:rPr lang="en-US" sz="1600" dirty="0" err="1">
                    <a:latin typeface="Klavika" panose="020B0506040000020004" pitchFamily="34" charset="0"/>
                  </a:rPr>
                  <a:t>FEC_Capability</a:t>
                </a:r>
                <a:r>
                  <a:rPr lang="en-US" sz="1600" dirty="0">
                    <a:latin typeface="Klavika" panose="020B0506040000020004" pitchFamily="34" charset="0"/>
                  </a:rPr>
                  <a:t> will be recorded</a:t>
                </a:r>
              </a:p>
              <a:p>
                <a:pPr marL="285750" indent="-285750">
                  <a:lnSpc>
                    <a:spcPct val="150000"/>
                  </a:lnSpc>
                  <a:buFont typeface="Wingdings" panose="05000000000000000000" pitchFamily="2" charset="2"/>
                  <a:buChar char="§"/>
                </a:pPr>
                <a:r>
                  <a:rPr lang="en-US" sz="1600" dirty="0">
                    <a:latin typeface="Klavika" panose="020B0506040000020004" pitchFamily="34" charset="0"/>
                  </a:rPr>
                  <a:t>If </a:t>
                </a:r>
                <a:r>
                  <a:rPr lang="en-US" sz="1600" dirty="0" err="1">
                    <a:latin typeface="Klavika" panose="020B0506040000020004" pitchFamily="34" charset="0"/>
                  </a:rPr>
                  <a:t>FEC_Capability</a:t>
                </a:r>
                <a:r>
                  <a:rPr lang="en-US" sz="1600" dirty="0">
                    <a:latin typeface="Klavika" panose="020B0506040000020004" pitchFamily="34" charset="0"/>
                  </a:rPr>
                  <a:t> is set to 1, it means FEC will be enabled, so a 3% FEC overhead will be deducted in </a:t>
                </a:r>
                <a14:m>
                  <m:oMath xmlns:m="http://schemas.openxmlformats.org/officeDocument/2006/math">
                    <m:r>
                      <a:rPr lang="en-US" sz="1600" i="1" dirty="0">
                        <a:latin typeface="Cambria Math" panose="02040503050406030204" pitchFamily="18" charset="0"/>
                      </a:rPr>
                      <m:t>𝑃𝐵</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𝑁</m:t>
                        </m:r>
                      </m:e>
                      <m:sub>
                        <m:r>
                          <a:rPr lang="en-US" sz="1600" i="1" dirty="0">
                            <a:latin typeface="Cambria Math" panose="02040503050406030204" pitchFamily="18" charset="0"/>
                          </a:rPr>
                          <m:t>𝑀𝑆𝑇𝐷𝑒𝑣𝑖𝑐𝑒𝐿𝑖𝑛𝑘</m:t>
                        </m:r>
                      </m:sub>
                    </m:sSub>
                  </m:oMath>
                </a14:m>
                <a:endParaRPr lang="en-US" sz="1600" dirty="0">
                  <a:latin typeface="Klavika" panose="020B0506040000020004" pitchFamily="34" charset="0"/>
                </a:endParaRPr>
              </a:p>
              <a:p>
                <a:pPr marL="285750" indent="-285750">
                  <a:lnSpc>
                    <a:spcPct val="150000"/>
                  </a:lnSpc>
                  <a:buFont typeface="Wingdings" panose="05000000000000000000" pitchFamily="2" charset="2"/>
                  <a:buChar char="§"/>
                </a:pPr>
                <a:r>
                  <a:rPr lang="en-US" sz="1600" dirty="0">
                    <a:latin typeface="Klavika" panose="020B0506040000020004" pitchFamily="34" charset="0"/>
                  </a:rPr>
                  <a:t>That is:</a:t>
                </a:r>
              </a:p>
              <a:p>
                <a:pPr lvl="1"/>
                <a:endParaRPr lang="en-US" sz="1600" dirty="0">
                  <a:latin typeface="Klavika" panose="020B0506040000020004" pitchFamily="34" charset="0"/>
                </a:endParaRPr>
              </a:p>
              <a:p>
                <a:pPr lvl="1"/>
                <a:r>
                  <a:rPr lang="en-US" sz="1600" dirty="0">
                    <a:latin typeface="Klavika" panose="020B0506040000020004" pitchFamily="34" charset="0"/>
                  </a:rPr>
                  <a:t>If </a:t>
                </a:r>
                <a:r>
                  <a:rPr lang="en-US" sz="1600" dirty="0" err="1">
                    <a:latin typeface="Klavika" panose="020B0506040000020004" pitchFamily="34" charset="0"/>
                  </a:rPr>
                  <a:t>FEC_Capability</a:t>
                </a:r>
                <a:r>
                  <a:rPr lang="en-US" sz="1600" dirty="0">
                    <a:latin typeface="Klavika" panose="020B0506040000020004" pitchFamily="34" charset="0"/>
                  </a:rPr>
                  <a:t> is 1:</a:t>
                </a:r>
              </a:p>
              <a:p>
                <a:pPr lvl="2"/>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𝑀𝑆𝑇𝐿𝑖𝑛𝑘𝐸𝑓𝑓𝑒𝑐𝑡𝑖𝑣𝑒</m:t>
                          </m:r>
                        </m:sub>
                      </m:sSub>
                      <m:r>
                        <a:rPr lang="en-US" sz="1600" b="0" i="1" smtClean="0">
                          <a:latin typeface="Cambria Math" panose="02040503050406030204" pitchFamily="18" charset="0"/>
                        </a:rPr>
                        <m:t>=</m:t>
                      </m:r>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𝑀𝑆𝑇𝐷𝑒𝑣𝑖𝑐𝑒𝐿𝑖𝑛𝑘</m:t>
                          </m:r>
                        </m:sub>
                      </m:sSub>
                      <m:r>
                        <a:rPr lang="en-US" sz="1600" b="0" i="1" smtClean="0">
                          <a:latin typeface="Cambria Math" panose="02040503050406030204" pitchFamily="18" charset="0"/>
                          <a:ea typeface="Cambria Math" panose="02040503050406030204" pitchFamily="18" charset="0"/>
                        </a:rPr>
                        <m:t>∙(1−3%)</m:t>
                      </m:r>
                    </m:oMath>
                  </m:oMathPara>
                </a14:m>
                <a:endParaRPr lang="en-US" sz="1600" dirty="0">
                  <a:latin typeface="Klavika" panose="020B0506040000020004" pitchFamily="34" charset="0"/>
                </a:endParaRPr>
              </a:p>
              <a:p>
                <a:pPr lvl="1"/>
                <a:r>
                  <a:rPr lang="en-US" sz="1600" dirty="0">
                    <a:latin typeface="Klavika" panose="020B0506040000020004" pitchFamily="34" charset="0"/>
                  </a:rPr>
                  <a:t>Else:</a:t>
                </a:r>
              </a:p>
              <a:p>
                <a:pPr lvl="2"/>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𝑀𝑆𝑇𝐿𝑖𝑛𝑘𝐸𝑓𝑓𝑒𝑐𝑡𝑖𝑣𝑒</m:t>
                          </m:r>
                        </m:sub>
                      </m:sSub>
                      <m:r>
                        <a:rPr lang="en-US" sz="1600" b="0" i="1" smtClean="0">
                          <a:latin typeface="Cambria Math" panose="02040503050406030204" pitchFamily="18" charset="0"/>
                        </a:rPr>
                        <m:t>=</m:t>
                      </m:r>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𝑀𝑆𝑇𝐷𝑒𝑣𝑖𝑐𝑒𝐿𝑖𝑛𝑘</m:t>
                          </m:r>
                        </m:sub>
                      </m:sSub>
                    </m:oMath>
                  </m:oMathPara>
                </a14:m>
                <a:endParaRPr lang="en-US" sz="1600" dirty="0">
                  <a:latin typeface="Klavika" panose="020B0506040000020004" pitchFamily="34" charset="0"/>
                </a:endParaRPr>
              </a:p>
            </p:txBody>
          </p:sp>
        </mc:Choice>
        <mc:Fallback xmlns="">
          <p:sp>
            <p:nvSpPr>
              <p:cNvPr id="2" name="TextBox 1">
                <a:extLst>
                  <a:ext uri="{FF2B5EF4-FFF2-40B4-BE49-F238E27FC236}">
                    <a16:creationId xmlns:a16="http://schemas.microsoft.com/office/drawing/2014/main" id="{91AB063C-7A00-4377-A731-16239A94E59D}"/>
                  </a:ext>
                </a:extLst>
              </p:cNvPr>
              <p:cNvSpPr txBox="1">
                <a:spLocks noRot="1" noChangeAspect="1" noMove="1" noResize="1" noEditPoints="1" noAdjustHandles="1" noChangeArrowheads="1" noChangeShapeType="1" noTextEdit="1"/>
              </p:cNvSpPr>
              <p:nvPr/>
            </p:nvSpPr>
            <p:spPr>
              <a:xfrm>
                <a:off x="595423" y="838563"/>
                <a:ext cx="5852878" cy="4317592"/>
              </a:xfrm>
              <a:prstGeom prst="rect">
                <a:avLst/>
              </a:prstGeom>
              <a:blipFill>
                <a:blip r:embed="rId2"/>
                <a:stretch>
                  <a:fillRect l="-417" r="-11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09C4B02-B388-4737-AE1F-6AC89FE23ECA}"/>
                  </a:ext>
                </a:extLst>
              </p:cNvPr>
              <p:cNvSpPr txBox="1"/>
              <p:nvPr/>
            </p:nvSpPr>
            <p:spPr>
              <a:xfrm>
                <a:off x="6546028" y="826708"/>
                <a:ext cx="4827642" cy="5756961"/>
              </a:xfrm>
              <a:prstGeom prst="rect">
                <a:avLst/>
              </a:prstGeom>
              <a:noFill/>
            </p:spPr>
            <p:txBody>
              <a:bodyPr wrap="square" rtlCol="0">
                <a:spAutoFit/>
              </a:bodyPr>
              <a:lstStyle/>
              <a:p>
                <a:pPr marL="342900" indent="-342900" algn="l">
                  <a:lnSpc>
                    <a:spcPct val="150000"/>
                  </a:lnSpc>
                  <a:buFont typeface="Wingdings" panose="05000000000000000000" pitchFamily="2" charset="2"/>
                  <a:buChar char="§"/>
                </a:pPr>
                <a:r>
                  <a:rPr lang="en-US" sz="1600" dirty="0">
                    <a:latin typeface="Klavika" panose="020B0506040000020004" pitchFamily="34" charset="0"/>
                  </a:rPr>
                  <a:t>Then for each MST Branch Device,  calculate the required PBN:</a:t>
                </a:r>
              </a:p>
              <a:p>
                <a:pPr lvl="1">
                  <a:lnSpc>
                    <a:spcPct val="150000"/>
                  </a:lnSpc>
                </a:pPr>
                <a:r>
                  <a:rPr lang="en-US" sz="1600" dirty="0">
                    <a:latin typeface="Klavika" panose="020B0506040000020004" pitchFamily="34" charset="0"/>
                  </a:rPr>
                  <a:t>Assume there are </a:t>
                </a:r>
                <a14:m>
                  <m:oMath xmlns:m="http://schemas.openxmlformats.org/officeDocument/2006/math">
                    <m:r>
                      <a:rPr lang="en-US" sz="1600" i="1" dirty="0" smtClean="0">
                        <a:latin typeface="Cambria Math" panose="02040503050406030204" pitchFamily="18" charset="0"/>
                      </a:rPr>
                      <m:t>𝑚</m:t>
                    </m:r>
                  </m:oMath>
                </a14:m>
                <a:r>
                  <a:rPr lang="en-US" sz="1600" dirty="0">
                    <a:latin typeface="Klavika" panose="020B0506040000020004" pitchFamily="34" charset="0"/>
                  </a:rPr>
                  <a:t> downstream timings numbered </a:t>
                </a:r>
                <a14:m>
                  <m:oMath xmlns:m="http://schemas.openxmlformats.org/officeDocument/2006/math">
                    <m:r>
                      <a:rPr lang="en-US" sz="1600" i="1" dirty="0" smtClean="0">
                        <a:latin typeface="Cambria Math" panose="02040503050406030204" pitchFamily="18" charset="0"/>
                      </a:rPr>
                      <m:t>1…</m:t>
                    </m:r>
                    <m:r>
                      <a:rPr lang="en-US" sz="1600" i="1" dirty="0" smtClean="0">
                        <a:latin typeface="Cambria Math" panose="02040503050406030204" pitchFamily="18" charset="0"/>
                      </a:rPr>
                      <m:t>𝑚</m:t>
                    </m:r>
                  </m:oMath>
                </a14:m>
                <a:r>
                  <a:rPr lang="en-US" sz="1600" dirty="0">
                    <a:latin typeface="Klavika" panose="020B0506040000020004" pitchFamily="34" charset="0"/>
                  </a:rPr>
                  <a:t>, then:</a:t>
                </a:r>
              </a:p>
              <a:p>
                <a:pPr lvl="1">
                  <a:lnSpc>
                    <a:spcPct val="150000"/>
                  </a:lnSpc>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𝑟𝑒𝑞𝑢𝑖𝑟𝑒𝑑</m:t>
                          </m:r>
                        </m:sub>
                      </m:sSub>
                      <m:r>
                        <a:rPr lang="en-US" sz="1600" b="0" i="1" smtClean="0">
                          <a:latin typeface="Cambria Math" panose="02040503050406030204" pitchFamily="18" charset="0"/>
                        </a:rPr>
                        <m:t>=</m:t>
                      </m:r>
                      <m:nary>
                        <m:naryPr>
                          <m:chr m:val="∑"/>
                          <m:ctrlPr>
                            <a:rPr lang="en-US" sz="1600" b="0" i="1" smtClean="0">
                              <a:latin typeface="Cambria Math" panose="02040503050406030204" pitchFamily="18" charset="0"/>
                            </a:rPr>
                          </m:ctrlPr>
                        </m:naryPr>
                        <m:sub>
                          <m:r>
                            <m:rPr>
                              <m:brk m:alnAt="23"/>
                            </m:rPr>
                            <a:rPr lang="en-US" sz="1600" b="0" i="1" smtClean="0">
                              <a:latin typeface="Cambria Math" panose="02040503050406030204" pitchFamily="18" charset="0"/>
                            </a:rPr>
                            <m:t>𝑖</m:t>
                          </m:r>
                          <m:r>
                            <a:rPr lang="en-US" sz="1600" b="0" i="1" smtClean="0">
                              <a:latin typeface="Cambria Math" panose="02040503050406030204" pitchFamily="18" charset="0"/>
                            </a:rPr>
                            <m:t>=1</m:t>
                          </m:r>
                        </m:sub>
                        <m:sup>
                          <m:r>
                            <a:rPr lang="en-US" sz="1600" b="0" i="1" smtClean="0">
                              <a:latin typeface="Cambria Math" panose="02040503050406030204" pitchFamily="18" charset="0"/>
                            </a:rPr>
                            <m:t>𝑚</m:t>
                          </m:r>
                        </m:sup>
                        <m:e>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𝑠𝑡𝑟𝑒𝑎</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𝑚</m:t>
                                  </m:r>
                                </m:e>
                                <m:sub>
                                  <m:r>
                                    <a:rPr lang="en-US" sz="1600" b="0" i="1" smtClean="0">
                                      <a:latin typeface="Cambria Math" panose="02040503050406030204" pitchFamily="18" charset="0"/>
                                    </a:rPr>
                                    <m:t>𝑖</m:t>
                                  </m:r>
                                </m:sub>
                              </m:sSub>
                            </m:sub>
                          </m:sSub>
                        </m:e>
                      </m:nary>
                    </m:oMath>
                  </m:oMathPara>
                </a14:m>
                <a:endParaRPr lang="en-US" sz="1600" dirty="0">
                  <a:latin typeface="Klavika" panose="020B0506040000020004" pitchFamily="34" charset="0"/>
                </a:endParaRPr>
              </a:p>
              <a:p>
                <a:pPr marL="285750" indent="-285750" algn="l">
                  <a:lnSpc>
                    <a:spcPct val="150000"/>
                  </a:lnSpc>
                  <a:buFont typeface="Wingdings" panose="05000000000000000000" pitchFamily="2" charset="2"/>
                  <a:buChar char="§"/>
                </a:pPr>
                <a:r>
                  <a:rPr lang="en-US" sz="1600" dirty="0">
                    <a:latin typeface="Klavika" panose="020B0506040000020004" pitchFamily="34" charset="0"/>
                  </a:rPr>
                  <a:t>If every MST Branch Device can fulfil below condition:</a:t>
                </a:r>
              </a:p>
              <a:p>
                <a:pPr lvl="1">
                  <a:lnSpc>
                    <a:spcPct val="150000"/>
                  </a:lnSpc>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𝑀𝑆𝑇𝐿𝑖𝑛𝑘𝐸𝑓𝑓𝑒𝑐𝑡𝑖𝑣𝑒</m:t>
                          </m:r>
                        </m:sub>
                      </m:sSub>
                      <m:r>
                        <a:rPr lang="en-US" sz="1600" b="0" i="1" smtClean="0">
                          <a:latin typeface="Cambria Math" panose="02040503050406030204" pitchFamily="18" charset="0"/>
                        </a:rPr>
                        <m:t>≥</m:t>
                      </m:r>
                      <m:r>
                        <a:rPr lang="en-US" sz="1600" b="0" i="1" smtClean="0">
                          <a:latin typeface="Cambria Math" panose="02040503050406030204" pitchFamily="18" charset="0"/>
                        </a:rPr>
                        <m:t>𝑃𝐵</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𝑟𝑒𝑞𝑢𝑖𝑟𝑒𝑑</m:t>
                          </m:r>
                        </m:sub>
                      </m:sSub>
                    </m:oMath>
                  </m:oMathPara>
                </a14:m>
                <a:endParaRPr lang="en-US" sz="1600" dirty="0">
                  <a:latin typeface="Klavika" panose="020B0506040000020004" pitchFamily="34" charset="0"/>
                </a:endParaRPr>
              </a:p>
              <a:p>
                <a:pPr lvl="1">
                  <a:lnSpc>
                    <a:spcPct val="150000"/>
                  </a:lnSpc>
                </a:pPr>
                <a:r>
                  <a:rPr lang="en-US" sz="1600" dirty="0">
                    <a:latin typeface="Klavika" panose="020B0506040000020004" pitchFamily="34" charset="0"/>
                  </a:rPr>
                  <a:t>Then MST Topology Bandwidth is validated</a:t>
                </a:r>
              </a:p>
              <a:p>
                <a:pPr lvl="1">
                  <a:lnSpc>
                    <a:spcPct val="150000"/>
                  </a:lnSpc>
                </a:pPr>
                <a:endParaRPr lang="en-US" sz="1600" dirty="0">
                  <a:latin typeface="Klavika" panose="020B0506040000020004" pitchFamily="34"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Topology Bandwidth Validation can be expressed as a function operating on a set of timing bandwidths:</a:t>
                </a:r>
              </a:p>
              <a:p>
                <a:pPr marL="285750" indent="-285750">
                  <a:buFont typeface="Wingdings" panose="05000000000000000000" pitchFamily="2" charset="2"/>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400" i="1">
                          <a:latin typeface="Cambria Math" panose="02040503050406030204" pitchFamily="18" charset="0"/>
                          <a:ea typeface="Cambria Math" panose="02040503050406030204" pitchFamily="18" charset="0"/>
                        </a:rPr>
                        <m:t>𝑉𝑎𝑙𝑖𝑑𝑎𝑡</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𝑒</m:t>
                          </m:r>
                        </m:e>
                        <m:sub>
                          <m:r>
                            <a:rPr lang="en-US" sz="1400" b="0" i="1" smtClean="0">
                              <a:latin typeface="Cambria Math" panose="02040503050406030204" pitchFamily="18" charset="0"/>
                              <a:ea typeface="Cambria Math" panose="02040503050406030204" pitchFamily="18" charset="0"/>
                            </a:rPr>
                            <m:t>𝑡𝑜𝑝𝑜𝑙𝑜𝑔𝑦</m:t>
                          </m:r>
                        </m:sub>
                      </m:sSub>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1</m:t>
                          </m:r>
                        </m:sub>
                      </m:sSub>
                      <m:r>
                        <a:rPr lang="en-US" sz="1400" i="1">
                          <a:latin typeface="Cambria Math" panose="02040503050406030204" pitchFamily="18" charset="0"/>
                          <a:ea typeface="Cambria Math" panose="02040503050406030204" pitchFamily="18" charset="0"/>
                        </a:rPr>
                        <m:t>, </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2</m:t>
                          </m:r>
                        </m:sub>
                      </m:sSub>
                      <m:r>
                        <a:rPr lang="en-US" sz="1400" i="1">
                          <a:latin typeface="Cambria Math" panose="02040503050406030204" pitchFamily="18" charset="0"/>
                          <a:ea typeface="Cambria Math" panose="02040503050406030204" pitchFamily="18" charset="0"/>
                        </a:rPr>
                        <m:t>, …, </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𝑛</m:t>
                          </m:r>
                        </m:sub>
                      </m:sSub>
                      <m:r>
                        <a:rPr lang="en-US" sz="1400" i="1">
                          <a:latin typeface="Cambria Math" panose="02040503050406030204" pitchFamily="18" charset="0"/>
                          <a:ea typeface="Cambria Math" panose="02040503050406030204" pitchFamily="18" charset="0"/>
                        </a:rPr>
                        <m:t>})</m:t>
                      </m:r>
                    </m:oMath>
                  </m:oMathPara>
                </a14:m>
                <a:endParaRPr lang="en-US" sz="1400" dirty="0">
                  <a:latin typeface="Klavika" panose="020B0506040000020004" pitchFamily="34" charset="0"/>
                  <a:ea typeface="Cambria Math" panose="02040503050406030204" pitchFamily="18" charset="0"/>
                </a:endParaRPr>
              </a:p>
              <a:p>
                <a:pPr>
                  <a:lnSpc>
                    <a:spcPct val="150000"/>
                  </a:lnSpc>
                </a:pPr>
                <a:endParaRPr lang="en-US" sz="1600" dirty="0">
                  <a:latin typeface="Klavika" panose="020B0506040000020004" pitchFamily="34" charset="0"/>
                </a:endParaRPr>
              </a:p>
            </p:txBody>
          </p:sp>
        </mc:Choice>
        <mc:Fallback xmlns="">
          <p:sp>
            <p:nvSpPr>
              <p:cNvPr id="4" name="TextBox 3">
                <a:extLst>
                  <a:ext uri="{FF2B5EF4-FFF2-40B4-BE49-F238E27FC236}">
                    <a16:creationId xmlns:a16="http://schemas.microsoft.com/office/drawing/2014/main" id="{D09C4B02-B388-4737-AE1F-6AC89FE23ECA}"/>
                  </a:ext>
                </a:extLst>
              </p:cNvPr>
              <p:cNvSpPr txBox="1">
                <a:spLocks noRot="1" noChangeAspect="1" noMove="1" noResize="1" noEditPoints="1" noAdjustHandles="1" noChangeArrowheads="1" noChangeShapeType="1" noTextEdit="1"/>
              </p:cNvSpPr>
              <p:nvPr/>
            </p:nvSpPr>
            <p:spPr>
              <a:xfrm>
                <a:off x="6546028" y="826708"/>
                <a:ext cx="4827642" cy="5756961"/>
              </a:xfrm>
              <a:prstGeom prst="rect">
                <a:avLst/>
              </a:prstGeom>
              <a:blipFill>
                <a:blip r:embed="rId3"/>
                <a:stretch>
                  <a:fillRect l="-505" r="-9091"/>
                </a:stretch>
              </a:blipFill>
            </p:spPr>
            <p:txBody>
              <a:bodyPr/>
              <a:lstStyle/>
              <a:p>
                <a:r>
                  <a:rPr lang="en-US">
                    <a:noFill/>
                  </a:rPr>
                  <a:t> </a:t>
                </a:r>
              </a:p>
            </p:txBody>
          </p:sp>
        </mc:Fallback>
      </mc:AlternateContent>
    </p:spTree>
    <p:extLst>
      <p:ext uri="{BB962C8B-B14F-4D97-AF65-F5344CB8AC3E}">
        <p14:creationId xmlns:p14="http://schemas.microsoft.com/office/powerpoint/2010/main" val="244307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Endpoint Bandwidth Validation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55</a:t>
            </a:fld>
            <a:endParaRPr lang="en-US" dirty="0"/>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31BB2F9B-8E0D-45B8-8F65-006C548A7EE1}"/>
                  </a:ext>
                </a:extLst>
              </p:cNvPr>
              <p:cNvSpPr/>
              <p:nvPr/>
            </p:nvSpPr>
            <p:spPr>
              <a:xfrm>
                <a:off x="595423" y="862609"/>
                <a:ext cx="6096000" cy="4317592"/>
              </a:xfrm>
              <a:prstGeom prst="rect">
                <a:avLst/>
              </a:prstGeom>
            </p:spPr>
            <p:txBody>
              <a:bodyPr>
                <a:spAutoFit/>
              </a:bodyPr>
              <a:lstStyle/>
              <a:p>
                <a:pPr marL="285750" indent="-285750">
                  <a:lnSpc>
                    <a:spcPct val="150000"/>
                  </a:lnSpc>
                  <a:buFont typeface="Wingdings" panose="05000000000000000000" pitchFamily="2" charset="2"/>
                  <a:buChar char="§"/>
                </a:pPr>
                <a:r>
                  <a:rPr lang="en-US" sz="1600" dirty="0">
                    <a:latin typeface="Klavika" panose="020B0506040000020004" pitchFamily="34" charset="0"/>
                  </a:rPr>
                  <a:t>ENUM_PATH_RESOURCE will be issued to each connected down facing endpoint port</a:t>
                </a:r>
              </a:p>
              <a:p>
                <a:pPr marL="285750" indent="-285750">
                  <a:lnSpc>
                    <a:spcPct val="150000"/>
                  </a:lnSpc>
                  <a:buFont typeface="Wingdings" panose="05000000000000000000" pitchFamily="2" charset="2"/>
                  <a:buChar char="§"/>
                </a:pPr>
                <a:r>
                  <a:rPr lang="en-US" sz="1600" dirty="0">
                    <a:latin typeface="Klavika" panose="020B0506040000020004" pitchFamily="34" charset="0"/>
                  </a:rPr>
                  <a:t>In ENUM_PATH_RESOURCE message, </a:t>
                </a:r>
                <a:r>
                  <a:rPr lang="en-US" sz="1600" dirty="0" err="1">
                    <a:latin typeface="Klavika" panose="020B0506040000020004" pitchFamily="34" charset="0"/>
                  </a:rPr>
                  <a:t>Full_Payload_Bandwidth_Number</a:t>
                </a:r>
                <a:r>
                  <a:rPr lang="en-US" sz="1600" dirty="0">
                    <a:latin typeface="Klavika" panose="020B0506040000020004" pitchFamily="34" charset="0"/>
                  </a:rPr>
                  <a:t> (</a:t>
                </a:r>
                <a14:m>
                  <m:oMath xmlns:m="http://schemas.openxmlformats.org/officeDocument/2006/math">
                    <m:r>
                      <a:rPr lang="en-US" sz="1600" i="1" dirty="0">
                        <a:latin typeface="Cambria Math" panose="02040503050406030204" pitchFamily="18" charset="0"/>
                      </a:rPr>
                      <m:t>𝑃𝐵</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𝑁</m:t>
                        </m:r>
                      </m:e>
                      <m:sub>
                        <m:r>
                          <a:rPr lang="en-US" sz="1600" i="1" dirty="0">
                            <a:latin typeface="Cambria Math" panose="02040503050406030204" pitchFamily="18" charset="0"/>
                          </a:rPr>
                          <m:t>𝑀𝑆𝑇𝐷𝑒𝑣𝑖𝑐𝑒𝐿𝑖𝑛𝑘</m:t>
                        </m:r>
                      </m:sub>
                    </m:sSub>
                  </m:oMath>
                </a14:m>
                <a:r>
                  <a:rPr lang="en-US" sz="1600" dirty="0">
                    <a:latin typeface="Klavika" panose="020B0506040000020004" pitchFamily="34" charset="0"/>
                  </a:rPr>
                  <a:t>) and </a:t>
                </a:r>
                <a:r>
                  <a:rPr lang="en-US" sz="1600" dirty="0" err="1">
                    <a:latin typeface="Klavika" panose="020B0506040000020004" pitchFamily="34" charset="0"/>
                  </a:rPr>
                  <a:t>FEC_Capability</a:t>
                </a:r>
                <a:r>
                  <a:rPr lang="en-US" sz="1600" dirty="0">
                    <a:latin typeface="Klavika" panose="020B0506040000020004" pitchFamily="34" charset="0"/>
                  </a:rPr>
                  <a:t> will be recorded</a:t>
                </a:r>
              </a:p>
              <a:p>
                <a:pPr marL="285750" indent="-285750">
                  <a:lnSpc>
                    <a:spcPct val="150000"/>
                  </a:lnSpc>
                  <a:buFont typeface="Wingdings" panose="05000000000000000000" pitchFamily="2" charset="2"/>
                  <a:buChar char="§"/>
                </a:pPr>
                <a:r>
                  <a:rPr lang="en-US" sz="1600" dirty="0">
                    <a:latin typeface="Klavika" panose="020B0506040000020004" pitchFamily="34" charset="0"/>
                  </a:rPr>
                  <a:t>If </a:t>
                </a:r>
                <a:r>
                  <a:rPr lang="en-US" sz="1600" dirty="0" err="1">
                    <a:latin typeface="Klavika" panose="020B0506040000020004" pitchFamily="34" charset="0"/>
                  </a:rPr>
                  <a:t>FEC_Capability</a:t>
                </a:r>
                <a:r>
                  <a:rPr lang="en-US" sz="1600" dirty="0">
                    <a:latin typeface="Klavika" panose="020B0506040000020004" pitchFamily="34" charset="0"/>
                  </a:rPr>
                  <a:t> is set to 1, it means FEC will be enabled, so a 3% FEC overhead will be deducted in </a:t>
                </a:r>
                <a14:m>
                  <m:oMath xmlns:m="http://schemas.openxmlformats.org/officeDocument/2006/math">
                    <m:r>
                      <a:rPr lang="en-US" sz="1600" i="1" dirty="0">
                        <a:latin typeface="Cambria Math" panose="02040503050406030204" pitchFamily="18" charset="0"/>
                      </a:rPr>
                      <m:t>𝑃𝐵</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𝑁</m:t>
                        </m:r>
                      </m:e>
                      <m:sub>
                        <m:r>
                          <a:rPr lang="en-US" sz="1600" i="1" dirty="0">
                            <a:latin typeface="Cambria Math" panose="02040503050406030204" pitchFamily="18" charset="0"/>
                          </a:rPr>
                          <m:t>𝑀𝑆𝑇𝐷𝑒𝑣𝑖𝑐𝑒𝐿𝑖𝑛𝑘</m:t>
                        </m:r>
                      </m:sub>
                    </m:sSub>
                  </m:oMath>
                </a14:m>
                <a:endParaRPr lang="en-US" sz="1600" dirty="0">
                  <a:latin typeface="Klavika" panose="020B0506040000020004" pitchFamily="34" charset="0"/>
                </a:endParaRPr>
              </a:p>
              <a:p>
                <a:pPr marL="285750" indent="-285750">
                  <a:lnSpc>
                    <a:spcPct val="150000"/>
                  </a:lnSpc>
                  <a:buFont typeface="Wingdings" panose="05000000000000000000" pitchFamily="2" charset="2"/>
                  <a:buChar char="§"/>
                </a:pPr>
                <a:r>
                  <a:rPr lang="en-US" sz="1600" dirty="0">
                    <a:latin typeface="Klavika" panose="020B0506040000020004" pitchFamily="34" charset="0"/>
                  </a:rPr>
                  <a:t>That is:</a:t>
                </a:r>
              </a:p>
              <a:p>
                <a:endParaRPr lang="en-US" sz="1600" dirty="0">
                  <a:latin typeface="Klavika" panose="020B0506040000020004" pitchFamily="34" charset="0"/>
                </a:endParaRPr>
              </a:p>
              <a:p>
                <a:pPr lvl="1"/>
                <a:r>
                  <a:rPr lang="en-US" sz="1600" dirty="0">
                    <a:latin typeface="Klavika" panose="020B0506040000020004" pitchFamily="34" charset="0"/>
                  </a:rPr>
                  <a:t>If </a:t>
                </a:r>
                <a:r>
                  <a:rPr lang="en-US" sz="1600" dirty="0" err="1">
                    <a:latin typeface="Klavika" panose="020B0506040000020004" pitchFamily="34" charset="0"/>
                  </a:rPr>
                  <a:t>FEC_Capability</a:t>
                </a:r>
                <a:r>
                  <a:rPr lang="en-US" sz="1600" dirty="0">
                    <a:latin typeface="Klavika" panose="020B0506040000020004" pitchFamily="34" charset="0"/>
                  </a:rPr>
                  <a:t> is 1:</a:t>
                </a:r>
              </a:p>
              <a:p>
                <a:pPr lvl="2"/>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𝑀𝑆𝑇𝐿𝑖𝑛𝑘𝐸𝑓𝑓𝑒𝑐𝑡𝑖𝑣𝑒</m:t>
                          </m:r>
                        </m:sub>
                      </m:sSub>
                      <m:r>
                        <a:rPr lang="en-US" sz="1600" i="1">
                          <a:latin typeface="Cambria Math" panose="02040503050406030204" pitchFamily="18" charset="0"/>
                        </a:rPr>
                        <m:t>=</m:t>
                      </m:r>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𝑀𝑆𝑇𝐷𝑒𝑣𝑖𝑐𝑒𝐿𝑖𝑛𝑘</m:t>
                          </m:r>
                        </m:sub>
                      </m:sSub>
                      <m:r>
                        <a:rPr lang="en-US" sz="1600" i="1">
                          <a:latin typeface="Cambria Math" panose="02040503050406030204" pitchFamily="18" charset="0"/>
                          <a:ea typeface="Cambria Math" panose="02040503050406030204" pitchFamily="18" charset="0"/>
                        </a:rPr>
                        <m:t>∙(1−3%)</m:t>
                      </m:r>
                    </m:oMath>
                  </m:oMathPara>
                </a14:m>
                <a:endParaRPr lang="en-US" sz="1600" dirty="0">
                  <a:latin typeface="Klavika" panose="020B0506040000020004" pitchFamily="34" charset="0"/>
                </a:endParaRPr>
              </a:p>
              <a:p>
                <a:pPr lvl="1"/>
                <a:r>
                  <a:rPr lang="en-US" sz="1600" dirty="0">
                    <a:latin typeface="Klavika" panose="020B0506040000020004" pitchFamily="34" charset="0"/>
                  </a:rPr>
                  <a:t>Else:</a:t>
                </a:r>
              </a:p>
              <a:p>
                <a:pPr lvl="2"/>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𝑀𝑆𝑇𝐿𝑖𝑛𝑘𝐸𝑓𝑓𝑒𝑐𝑡𝑖𝑣𝑒</m:t>
                          </m:r>
                        </m:sub>
                      </m:sSub>
                      <m:r>
                        <a:rPr lang="en-US" sz="1600" i="1">
                          <a:latin typeface="Cambria Math" panose="02040503050406030204" pitchFamily="18" charset="0"/>
                        </a:rPr>
                        <m:t>=</m:t>
                      </m:r>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𝑀𝑆𝑇𝐷𝑒𝑣𝑖𝑐𝑒𝐿𝑖𝑛𝑘</m:t>
                          </m:r>
                        </m:sub>
                      </m:sSub>
                    </m:oMath>
                  </m:oMathPara>
                </a14:m>
                <a:endParaRPr lang="en-US" dirty="0"/>
              </a:p>
            </p:txBody>
          </p:sp>
        </mc:Choice>
        <mc:Fallback xmlns="">
          <p:sp>
            <p:nvSpPr>
              <p:cNvPr id="2" name="Rectangle 1">
                <a:extLst>
                  <a:ext uri="{FF2B5EF4-FFF2-40B4-BE49-F238E27FC236}">
                    <a16:creationId xmlns:a16="http://schemas.microsoft.com/office/drawing/2014/main" id="{31BB2F9B-8E0D-45B8-8F65-006C548A7EE1}"/>
                  </a:ext>
                </a:extLst>
              </p:cNvPr>
              <p:cNvSpPr>
                <a:spLocks noRot="1" noChangeAspect="1" noMove="1" noResize="1" noEditPoints="1" noAdjustHandles="1" noChangeArrowheads="1" noChangeShapeType="1" noTextEdit="1"/>
              </p:cNvSpPr>
              <p:nvPr/>
            </p:nvSpPr>
            <p:spPr>
              <a:xfrm>
                <a:off x="595423" y="862609"/>
                <a:ext cx="6096000" cy="4317592"/>
              </a:xfrm>
              <a:prstGeom prst="rect">
                <a:avLst/>
              </a:prstGeom>
              <a:blipFill>
                <a:blip r:embed="rId2"/>
                <a:stretch>
                  <a:fillRect l="-4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6895480-39DB-4EB5-9D1E-A5D3F34C6986}"/>
                  </a:ext>
                </a:extLst>
              </p:cNvPr>
              <p:cNvSpPr txBox="1"/>
              <p:nvPr/>
            </p:nvSpPr>
            <p:spPr>
              <a:xfrm>
                <a:off x="6691423" y="833976"/>
                <a:ext cx="4905154" cy="6239272"/>
              </a:xfrm>
              <a:prstGeom prst="rect">
                <a:avLst/>
              </a:prstGeom>
              <a:noFill/>
            </p:spPr>
            <p:txBody>
              <a:bodyPr wrap="square" rtlCol="0">
                <a:spAutoFit/>
              </a:bodyPr>
              <a:lstStyle/>
              <a:p>
                <a:pPr marL="285750" indent="-285750" algn="l">
                  <a:lnSpc>
                    <a:spcPct val="150000"/>
                  </a:lnSpc>
                  <a:buFont typeface="Wingdings" panose="05000000000000000000" pitchFamily="2" charset="2"/>
                  <a:buChar char="§"/>
                </a:pPr>
                <a:r>
                  <a:rPr lang="en-US" sz="1600" dirty="0">
                    <a:latin typeface="Klavika" panose="020B0506040000020004" pitchFamily="34" charset="0"/>
                  </a:rPr>
                  <a:t>For each endpoint down facing port, decide if DSC should be decoded on RX side (logic will be covered in AMD MST DSC Decoding Policy)</a:t>
                </a:r>
              </a:p>
              <a:p>
                <a:pPr marL="285750" indent="-285750" algn="l">
                  <a:lnSpc>
                    <a:spcPct val="150000"/>
                  </a:lnSpc>
                  <a:buFont typeface="Wingdings" panose="05000000000000000000" pitchFamily="2" charset="2"/>
                  <a:buChar char="§"/>
                </a:pPr>
                <a:r>
                  <a:rPr lang="en-US" sz="1600" dirty="0">
                    <a:latin typeface="Klavika" panose="020B0506040000020004" pitchFamily="34" charset="0"/>
                  </a:rPr>
                  <a:t>If DSC decode on RX side is needed:</a:t>
                </a:r>
              </a:p>
              <a:p>
                <a:pPr lvl="1">
                  <a:lnSpc>
                    <a:spcPct val="150000"/>
                  </a:lnSpc>
                </a:pPr>
                <a14:m>
                  <m:oMath xmlns:m="http://schemas.openxmlformats.org/officeDocument/2006/math">
                    <m:r>
                      <a:rPr lang="en-US" sz="1600" i="1" dirty="0" smtClean="0">
                        <a:latin typeface="Cambria Math" panose="02040503050406030204" pitchFamily="18" charset="0"/>
                      </a:rPr>
                      <m:t>	</m:t>
                    </m:r>
                    <m:r>
                      <a:rPr lang="en-US" sz="1600" b="0" i="1" dirty="0" smtClean="0">
                        <a:latin typeface="Cambria Math" panose="02040503050406030204" pitchFamily="18" charset="0"/>
                      </a:rPr>
                      <m:t>𝑇𝑖𝑚𝑖𝑛𝑔</m:t>
                    </m:r>
                    <m:r>
                      <a:rPr lang="en-US" sz="1600" i="1" dirty="0" err="1" smtClean="0">
                        <a:latin typeface="Cambria Math" panose="02040503050406030204" pitchFamily="18" charset="0"/>
                      </a:rPr>
                      <m:t>𝐵𝑤</m:t>
                    </m:r>
                    <m:r>
                      <a:rPr lang="en-US" sz="1600" i="1" dirty="0" smtClean="0">
                        <a:latin typeface="Cambria Math" panose="02040503050406030204" pitchFamily="18" charset="0"/>
                      </a:rPr>
                      <m:t> =</m:t>
                    </m:r>
                    <m:r>
                      <a:rPr lang="en-US" sz="1600" b="0" i="1" dirty="0" smtClean="0">
                        <a:latin typeface="Cambria Math" panose="02040503050406030204" pitchFamily="18" charset="0"/>
                      </a:rPr>
                      <m:t>𝑇𝑖𝑚𝑖𝑛𝑔</m:t>
                    </m:r>
                    <m:r>
                      <a:rPr lang="en-US" sz="1600" i="1" dirty="0" err="1" smtClean="0">
                        <a:latin typeface="Cambria Math" panose="02040503050406030204" pitchFamily="18" charset="0"/>
                      </a:rPr>
                      <m:t>𝐵</m:t>
                    </m:r>
                    <m:sSub>
                      <m:sSubPr>
                        <m:ctrlPr>
                          <a:rPr lang="en-US" sz="1600" b="0" i="1" dirty="0" smtClean="0">
                            <a:latin typeface="Cambria Math" panose="02040503050406030204" pitchFamily="18" charset="0"/>
                          </a:rPr>
                        </m:ctrlPr>
                      </m:sSubPr>
                      <m:e>
                        <m:r>
                          <a:rPr lang="en-US" sz="1600" i="1" dirty="0" err="1" smtClean="0">
                            <a:latin typeface="Cambria Math" panose="02040503050406030204" pitchFamily="18" charset="0"/>
                          </a:rPr>
                          <m:t>𝑤</m:t>
                        </m:r>
                      </m:e>
                      <m:sub>
                        <m:r>
                          <m:rPr>
                            <m:sty m:val="p"/>
                          </m:rPr>
                          <a:rPr lang="en-US" sz="1600" b="0" i="0" dirty="0" smtClean="0">
                            <a:latin typeface="Cambria Math" panose="02040503050406030204" pitchFamily="18" charset="0"/>
                          </a:rPr>
                          <m:t>DSC</m:t>
                        </m:r>
                      </m:sub>
                    </m:sSub>
                    <m:r>
                      <a:rPr lang="en-US" sz="1600" b="0" i="0" dirty="0" smtClean="0">
                        <a:latin typeface="Cambria Math" panose="02040503050406030204" pitchFamily="18" charset="0"/>
                      </a:rPr>
                      <m:t>(</m:t>
                    </m:r>
                    <m:r>
                      <m:rPr>
                        <m:sty m:val="p"/>
                      </m:rPr>
                      <a:rPr lang="en-US" sz="1600" b="0" i="0" dirty="0" smtClean="0">
                        <a:latin typeface="Cambria Math" panose="02040503050406030204" pitchFamily="18" charset="0"/>
                      </a:rPr>
                      <m:t>targetBpp</m:t>
                    </m:r>
                    <m:r>
                      <a:rPr lang="en-US" sz="1600" b="0" i="0" dirty="0" smtClean="0">
                        <a:latin typeface="Cambria Math" panose="02040503050406030204" pitchFamily="18" charset="0"/>
                      </a:rPr>
                      <m:t>)</m:t>
                    </m:r>
                  </m:oMath>
                </a14:m>
                <a:r>
                  <a:rPr lang="en-US" sz="1600" dirty="0">
                    <a:latin typeface="Klavika" panose="020B0506040000020004" pitchFamily="34" charset="0"/>
                  </a:rPr>
                  <a:t> </a:t>
                </a:r>
              </a:p>
              <a:p>
                <a:pPr marL="285750" indent="-285750">
                  <a:lnSpc>
                    <a:spcPct val="150000"/>
                  </a:lnSpc>
                  <a:buFont typeface="Wingdings" panose="05000000000000000000" pitchFamily="2" charset="2"/>
                  <a:buChar char="§"/>
                </a:pPr>
                <a:r>
                  <a:rPr lang="en-US" sz="1600" dirty="0">
                    <a:latin typeface="Klavika" panose="020B0506040000020004" pitchFamily="34" charset="0"/>
                  </a:rPr>
                  <a:t>Else:</a:t>
                </a:r>
              </a:p>
              <a:p>
                <a:pPr lvl="1">
                  <a:lnSpc>
                    <a:spcPct val="150000"/>
                  </a:lnSpc>
                </a:pPr>
                <a14:m>
                  <m:oMathPara xmlns:m="http://schemas.openxmlformats.org/officeDocument/2006/math">
                    <m:oMathParaPr>
                      <m:jc m:val="left"/>
                    </m:oMathParaPr>
                    <m:oMath xmlns:m="http://schemas.openxmlformats.org/officeDocument/2006/math">
                      <m:r>
                        <a:rPr lang="en-US" sz="1600" i="1" dirty="0" smtClean="0">
                          <a:latin typeface="Cambria Math" panose="02040503050406030204" pitchFamily="18" charset="0"/>
                        </a:rPr>
                        <m:t>𝑆𝑡𝑟𝑒𝑎𝑚𝐵𝑤</m:t>
                      </m:r>
                      <m:r>
                        <a:rPr lang="en-US" sz="1600" i="1" dirty="0">
                          <a:latin typeface="Cambria Math" panose="02040503050406030204" pitchFamily="18" charset="0"/>
                        </a:rPr>
                        <m:t> </m:t>
                      </m:r>
                      <m:r>
                        <a:rPr lang="en-US" sz="1600" i="1" dirty="0" smtClean="0">
                          <a:latin typeface="Cambria Math" panose="02040503050406030204" pitchFamily="18" charset="0"/>
                        </a:rPr>
                        <m:t>=</m:t>
                      </m:r>
                      <m:r>
                        <a:rPr lang="en-US" sz="1600" b="0" i="1" dirty="0" smtClean="0">
                          <a:latin typeface="Cambria Math" panose="02040503050406030204" pitchFamily="18" charset="0"/>
                        </a:rPr>
                        <m:t>𝑇𝑖𝑚𝑖𝑛𝑔</m:t>
                      </m:r>
                      <m:r>
                        <a:rPr lang="en-US" sz="1600" i="1" dirty="0" err="1" smtClean="0">
                          <a:latin typeface="Cambria Math" panose="02040503050406030204" pitchFamily="18" charset="0"/>
                        </a:rPr>
                        <m:t>𝐵</m:t>
                      </m:r>
                      <m:sSub>
                        <m:sSubPr>
                          <m:ctrlPr>
                            <a:rPr lang="en-US" sz="1600" b="0" i="1" dirty="0" smtClean="0">
                              <a:latin typeface="Cambria Math" panose="02040503050406030204" pitchFamily="18" charset="0"/>
                            </a:rPr>
                          </m:ctrlPr>
                        </m:sSubPr>
                        <m:e>
                          <m:r>
                            <a:rPr lang="en-US" sz="1600" i="1" dirty="0" err="1">
                              <a:latin typeface="Cambria Math" panose="02040503050406030204" pitchFamily="18" charset="0"/>
                            </a:rPr>
                            <m:t>𝑤</m:t>
                          </m:r>
                        </m:e>
                        <m:sub>
                          <m:r>
                            <a:rPr lang="en-US" sz="1600" b="0" i="1" dirty="0" smtClean="0">
                              <a:latin typeface="Cambria Math" panose="02040503050406030204" pitchFamily="18" charset="0"/>
                            </a:rPr>
                            <m:t>𝑛𝑜𝐷𝑆𝐶</m:t>
                          </m:r>
                        </m:sub>
                      </m:sSub>
                    </m:oMath>
                  </m:oMathPara>
                </a14:m>
                <a:endParaRPr lang="en-US" sz="1600" dirty="0">
                  <a:latin typeface="Klavika" panose="020B0506040000020004" pitchFamily="34" charset="0"/>
                </a:endParaRPr>
              </a:p>
              <a:p>
                <a:pPr marL="285750" indent="-285750">
                  <a:lnSpc>
                    <a:spcPct val="150000"/>
                  </a:lnSpc>
                  <a:buFont typeface="Wingdings" panose="05000000000000000000" pitchFamily="2" charset="2"/>
                  <a:buChar char="§"/>
                </a:pPr>
                <a:r>
                  <a:rPr lang="en-US" sz="1600" dirty="0">
                    <a:latin typeface="Klavika" panose="020B0506040000020004" pitchFamily="34" charset="0"/>
                  </a:rPr>
                  <a:t>For each endpoint down facing port, If endpoint down facing port can fulfil below condition:</a:t>
                </a:r>
              </a:p>
              <a:p>
                <a:pPr lvl="1">
                  <a:lnSpc>
                    <a:spcPct val="150000"/>
                  </a:lnSpc>
                </a:pPr>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𝑀𝑆𝑇𝐿𝑖𝑛𝑘𝐸𝑓𝑓𝑒𝑐𝑡𝑖𝑣𝑒</m:t>
                          </m:r>
                        </m:sub>
                      </m:sSub>
                      <m:r>
                        <a:rPr lang="en-US" sz="1600" i="1">
                          <a:latin typeface="Cambria Math" panose="02040503050406030204" pitchFamily="18" charset="0"/>
                        </a:rPr>
                        <m:t>≥</m:t>
                      </m:r>
                      <m:r>
                        <a:rPr lang="en-US" sz="1600" i="1">
                          <a:latin typeface="Cambria Math" panose="02040503050406030204" pitchFamily="18" charset="0"/>
                        </a:rPr>
                        <m:t>𝑃𝐵</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b="0" i="1" smtClean="0">
                              <a:latin typeface="Cambria Math" panose="02040503050406030204" pitchFamily="18" charset="0"/>
                            </a:rPr>
                            <m:t>𝑠𝑡𝑟𝑒𝑎𝑚</m:t>
                          </m:r>
                        </m:sub>
                      </m:sSub>
                    </m:oMath>
                  </m:oMathPara>
                </a14:m>
                <a:endParaRPr lang="en-US" sz="1600" dirty="0">
                  <a:latin typeface="Klavika" panose="020B0506040000020004" pitchFamily="34" charset="0"/>
                </a:endParaRPr>
              </a:p>
              <a:p>
                <a:pPr lvl="1">
                  <a:lnSpc>
                    <a:spcPct val="150000"/>
                  </a:lnSpc>
                </a:pPr>
                <a:r>
                  <a:rPr lang="en-US" sz="1600" dirty="0">
                    <a:latin typeface="Klavika" panose="020B0506040000020004" pitchFamily="34" charset="0"/>
                  </a:rPr>
                  <a:t>Then MST Endpoint Bandwidth is validated</a:t>
                </a:r>
              </a:p>
              <a:p>
                <a:pPr lvl="1">
                  <a:lnSpc>
                    <a:spcPct val="150000"/>
                  </a:lnSpc>
                </a:pPr>
                <a:endParaRPr lang="en-US" sz="1600" dirty="0">
                  <a:latin typeface="Klavika" panose="020B0506040000020004" pitchFamily="34" charset="0"/>
                </a:endParaRPr>
              </a:p>
              <a:p>
                <a:pPr marL="285750" indent="-285750">
                  <a:buFont typeface="Wingdings" panose="05000000000000000000" pitchFamily="2" charset="2"/>
                  <a:buChar char="§"/>
                </a:pPr>
                <a:r>
                  <a:rPr lang="en-US" sz="1600" dirty="0">
                    <a:latin typeface="Klavika" panose="020B0506040000020004" pitchFamily="34" charset="0"/>
                    <a:ea typeface="Cambria Math" panose="02040503050406030204" pitchFamily="18" charset="0"/>
                  </a:rPr>
                  <a:t>Endpoint Bandwidth Validation can be expressed as a function operating on a set of timing bandwidths:</a:t>
                </a:r>
              </a:p>
              <a:p>
                <a:pPr marL="285750" indent="-285750">
                  <a:buFont typeface="Arial" panose="020B0604020202020204" pitchFamily="34" charset="0"/>
                  <a:buChar char="•"/>
                </a:pPr>
                <a:endParaRPr lang="en-US" sz="1600" dirty="0">
                  <a:latin typeface="Klavika" panose="020B0506040000020004" pitchFamily="34" charset="0"/>
                  <a:ea typeface="Cambria Math" panose="02040503050406030204" pitchFamily="18" charset="0"/>
                </a:endParaRPr>
              </a:p>
              <a:p>
                <a:pPr lvl="1"/>
                <a14:m>
                  <m:oMathPara xmlns:m="http://schemas.openxmlformats.org/officeDocument/2006/math">
                    <m:oMathParaPr>
                      <m:jc m:val="left"/>
                    </m:oMathParaPr>
                    <m:oMath xmlns:m="http://schemas.openxmlformats.org/officeDocument/2006/math">
                      <m:r>
                        <a:rPr lang="en-US" sz="1400" i="1">
                          <a:latin typeface="Cambria Math" panose="02040503050406030204" pitchFamily="18" charset="0"/>
                          <a:ea typeface="Cambria Math" panose="02040503050406030204" pitchFamily="18" charset="0"/>
                        </a:rPr>
                        <m:t>𝑉𝑎𝑙𝑖𝑑𝑎𝑡</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𝑒</m:t>
                          </m:r>
                        </m:e>
                        <m:sub>
                          <m:r>
                            <a:rPr lang="en-US" sz="1400" b="0" i="1" smtClean="0">
                              <a:latin typeface="Cambria Math" panose="02040503050406030204" pitchFamily="18" charset="0"/>
                              <a:ea typeface="Cambria Math" panose="02040503050406030204" pitchFamily="18" charset="0"/>
                            </a:rPr>
                            <m:t>𝑒𝑛𝑑𝑝𝑜𝑖𝑛𝑡</m:t>
                          </m:r>
                        </m:sub>
                      </m:sSub>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1</m:t>
                          </m:r>
                        </m:sub>
                      </m:sSub>
                      <m:r>
                        <a:rPr lang="en-US" sz="1400" i="1">
                          <a:latin typeface="Cambria Math" panose="02040503050406030204" pitchFamily="18" charset="0"/>
                          <a:ea typeface="Cambria Math" panose="02040503050406030204" pitchFamily="18" charset="0"/>
                        </a:rPr>
                        <m:t>, </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2</m:t>
                          </m:r>
                        </m:sub>
                      </m:sSub>
                      <m:r>
                        <a:rPr lang="en-US" sz="1400" i="1">
                          <a:latin typeface="Cambria Math" panose="02040503050406030204" pitchFamily="18" charset="0"/>
                          <a:ea typeface="Cambria Math" panose="02040503050406030204" pitchFamily="18" charset="0"/>
                        </a:rPr>
                        <m:t>, …, </m:t>
                      </m:r>
                      <m:r>
                        <a:rPr lang="en-US" sz="1400" i="1">
                          <a:latin typeface="Cambria Math" panose="02040503050406030204" pitchFamily="18" charset="0"/>
                          <a:ea typeface="Cambria Math" panose="02040503050406030204" pitchFamily="18" charset="0"/>
                        </a:rPr>
                        <m:t>𝑇𝑖𝑚𝑖𝑛𝑔𝐵</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𝑤</m:t>
                          </m:r>
                        </m:e>
                        <m:sub>
                          <m:r>
                            <a:rPr lang="en-US" sz="1400" i="1">
                              <a:latin typeface="Cambria Math" panose="02040503050406030204" pitchFamily="18" charset="0"/>
                              <a:ea typeface="Cambria Math" panose="02040503050406030204" pitchFamily="18" charset="0"/>
                            </a:rPr>
                            <m:t>𝑛</m:t>
                          </m:r>
                        </m:sub>
                      </m:sSub>
                      <m:r>
                        <a:rPr lang="en-US" sz="1400" i="1">
                          <a:latin typeface="Cambria Math" panose="02040503050406030204" pitchFamily="18" charset="0"/>
                          <a:ea typeface="Cambria Math" panose="02040503050406030204" pitchFamily="18" charset="0"/>
                        </a:rPr>
                        <m:t>})</m:t>
                      </m:r>
                    </m:oMath>
                  </m:oMathPara>
                </a14:m>
                <a:endParaRPr lang="en-US" sz="1400" dirty="0">
                  <a:latin typeface="Klavika" panose="020B0506040000020004" pitchFamily="34" charset="0"/>
                  <a:ea typeface="Cambria Math" panose="02040503050406030204" pitchFamily="18" charset="0"/>
                </a:endParaRPr>
              </a:p>
              <a:p>
                <a:pPr>
                  <a:lnSpc>
                    <a:spcPct val="150000"/>
                  </a:lnSpc>
                </a:pPr>
                <a:endParaRPr lang="en-US" sz="1600" dirty="0">
                  <a:latin typeface="Klavika" panose="020B0506040000020004" pitchFamily="34" charset="0"/>
                </a:endParaRPr>
              </a:p>
              <a:p>
                <a:pPr>
                  <a:lnSpc>
                    <a:spcPct val="150000"/>
                  </a:lnSpc>
                </a:pPr>
                <a:endParaRPr lang="en-US" sz="1600" dirty="0">
                  <a:latin typeface="Klavika" panose="020B0506040000020004" pitchFamily="34" charset="0"/>
                </a:endParaRPr>
              </a:p>
            </p:txBody>
          </p:sp>
        </mc:Choice>
        <mc:Fallback xmlns="">
          <p:sp>
            <p:nvSpPr>
              <p:cNvPr id="5" name="TextBox 4">
                <a:extLst>
                  <a:ext uri="{FF2B5EF4-FFF2-40B4-BE49-F238E27FC236}">
                    <a16:creationId xmlns:a16="http://schemas.microsoft.com/office/drawing/2014/main" id="{D6895480-39DB-4EB5-9D1E-A5D3F34C6986}"/>
                  </a:ext>
                </a:extLst>
              </p:cNvPr>
              <p:cNvSpPr txBox="1">
                <a:spLocks noRot="1" noChangeAspect="1" noMove="1" noResize="1" noEditPoints="1" noAdjustHandles="1" noChangeArrowheads="1" noChangeShapeType="1" noTextEdit="1"/>
              </p:cNvSpPr>
              <p:nvPr/>
            </p:nvSpPr>
            <p:spPr>
              <a:xfrm>
                <a:off x="6691423" y="833976"/>
                <a:ext cx="4905154" cy="6239272"/>
              </a:xfrm>
              <a:prstGeom prst="rect">
                <a:avLst/>
              </a:prstGeom>
              <a:blipFill>
                <a:blip r:embed="rId3"/>
                <a:stretch>
                  <a:fillRect l="-498" r="-7587"/>
                </a:stretch>
              </a:blipFill>
            </p:spPr>
            <p:txBody>
              <a:bodyPr/>
              <a:lstStyle/>
              <a:p>
                <a:r>
                  <a:rPr lang="en-US">
                    <a:noFill/>
                  </a:rPr>
                  <a:t> </a:t>
                </a:r>
              </a:p>
            </p:txBody>
          </p:sp>
        </mc:Fallback>
      </mc:AlternateContent>
    </p:spTree>
    <p:extLst>
      <p:ext uri="{BB962C8B-B14F-4D97-AF65-F5344CB8AC3E}">
        <p14:creationId xmlns:p14="http://schemas.microsoft.com/office/powerpoint/2010/main" val="406296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MST DSC TARGET BPP POLICY</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56</a:t>
            </a:fld>
            <a:endParaRPr lang="en-US" dirty="0"/>
          </a:p>
        </p:txBody>
      </p:sp>
    </p:spTree>
    <p:extLst>
      <p:ext uri="{BB962C8B-B14F-4D97-AF65-F5344CB8AC3E}">
        <p14:creationId xmlns:p14="http://schemas.microsoft.com/office/powerpoint/2010/main" val="2166833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Target </a:t>
            </a:r>
            <a:r>
              <a:rPr lang="en-US" dirty="0" err="1"/>
              <a:t>Bpp</a:t>
            </a:r>
            <a:r>
              <a:rPr lang="en-US" dirty="0"/>
              <a:t> Policy for MST Topology Overview</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57</a:t>
            </a:fld>
            <a:endParaRPr lang="en-US" dirty="0"/>
          </a:p>
        </p:txBody>
      </p:sp>
      <p:sp>
        <p:nvSpPr>
          <p:cNvPr id="5" name="TextBox 4">
            <a:extLst>
              <a:ext uri="{FF2B5EF4-FFF2-40B4-BE49-F238E27FC236}">
                <a16:creationId xmlns:a16="http://schemas.microsoft.com/office/drawing/2014/main" id="{F3346969-968D-454E-931A-AD4CFB7BC914}"/>
              </a:ext>
            </a:extLst>
          </p:cNvPr>
          <p:cNvSpPr txBox="1"/>
          <p:nvPr/>
        </p:nvSpPr>
        <p:spPr>
          <a:xfrm>
            <a:off x="601016" y="1303527"/>
            <a:ext cx="9971734" cy="830997"/>
          </a:xfrm>
          <a:prstGeom prst="rect">
            <a:avLst/>
          </a:prstGeom>
          <a:noFill/>
        </p:spPr>
        <p:txBody>
          <a:bodyPr wrap="square" rtlCol="0">
            <a:spAutoFit/>
          </a:bodyPr>
          <a:lstStyle/>
          <a:p>
            <a:pPr algn="l"/>
            <a:r>
              <a:rPr lang="en-US" sz="2400" dirty="0">
                <a:solidFill>
                  <a:srgbClr val="FF0000"/>
                </a:solidFill>
                <a:latin typeface="Klavika" panose="020B0506040000020004" pitchFamily="34" charset="0"/>
              </a:rPr>
              <a:t>Try to apply AMD DSC bandwidth optimization and elimination algorithm to streams so that the link bandwidth could be utilized to its maximum potential</a:t>
            </a:r>
          </a:p>
        </p:txBody>
      </p:sp>
      <p:sp>
        <p:nvSpPr>
          <p:cNvPr id="6" name="Rectangle 5">
            <a:extLst>
              <a:ext uri="{FF2B5EF4-FFF2-40B4-BE49-F238E27FC236}">
                <a16:creationId xmlns:a16="http://schemas.microsoft.com/office/drawing/2014/main" id="{32A0F28B-A634-4658-BF47-96528E05F45F}"/>
              </a:ext>
            </a:extLst>
          </p:cNvPr>
          <p:cNvSpPr/>
          <p:nvPr/>
        </p:nvSpPr>
        <p:spPr>
          <a:xfrm>
            <a:off x="1162991" y="2543175"/>
            <a:ext cx="1381125" cy="283032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Apply Minimum Target BPP</a:t>
            </a:r>
          </a:p>
          <a:p>
            <a:pPr algn="ctr"/>
            <a:r>
              <a:rPr lang="en-US" sz="1600" dirty="0"/>
              <a:t>For MST Topology</a:t>
            </a:r>
          </a:p>
        </p:txBody>
      </p:sp>
      <p:sp>
        <p:nvSpPr>
          <p:cNvPr id="7" name="Arrow: Right 6">
            <a:extLst>
              <a:ext uri="{FF2B5EF4-FFF2-40B4-BE49-F238E27FC236}">
                <a16:creationId xmlns:a16="http://schemas.microsoft.com/office/drawing/2014/main" id="{E57A2606-F7A4-4EAF-9416-200AD45A7ACB}"/>
              </a:ext>
            </a:extLst>
          </p:cNvPr>
          <p:cNvSpPr/>
          <p:nvPr/>
        </p:nvSpPr>
        <p:spPr>
          <a:xfrm>
            <a:off x="2629839" y="3686175"/>
            <a:ext cx="876300" cy="48895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22FDA02-4159-4EA8-8BA7-B751A54C8C66}"/>
              </a:ext>
            </a:extLst>
          </p:cNvPr>
          <p:cNvSpPr/>
          <p:nvPr/>
        </p:nvSpPr>
        <p:spPr>
          <a:xfrm>
            <a:off x="3601391" y="2543175"/>
            <a:ext cx="1381125" cy="283032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a:t>Apply Target BPP Optimization Algorithm For MST Topology</a:t>
            </a:r>
          </a:p>
        </p:txBody>
      </p:sp>
      <p:sp>
        <p:nvSpPr>
          <p:cNvPr id="12" name="Arrow: Right 11">
            <a:extLst>
              <a:ext uri="{FF2B5EF4-FFF2-40B4-BE49-F238E27FC236}">
                <a16:creationId xmlns:a16="http://schemas.microsoft.com/office/drawing/2014/main" id="{32204E4F-CDE3-41BD-B8EC-EA59106FA841}"/>
              </a:ext>
            </a:extLst>
          </p:cNvPr>
          <p:cNvSpPr/>
          <p:nvPr/>
        </p:nvSpPr>
        <p:spPr>
          <a:xfrm>
            <a:off x="5068240" y="3686175"/>
            <a:ext cx="876300" cy="48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5B9E4EB-6274-44AC-88C6-BF1150BA8FD8}"/>
              </a:ext>
            </a:extLst>
          </p:cNvPr>
          <p:cNvSpPr/>
          <p:nvPr/>
        </p:nvSpPr>
        <p:spPr>
          <a:xfrm>
            <a:off x="6039792" y="2543175"/>
            <a:ext cx="1428750" cy="2830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Apply DSC Compression Elimination Algorithm For MST Topology</a:t>
            </a:r>
          </a:p>
        </p:txBody>
      </p:sp>
      <p:sp>
        <p:nvSpPr>
          <p:cNvPr id="16" name="Arrow: Right 15">
            <a:extLst>
              <a:ext uri="{FF2B5EF4-FFF2-40B4-BE49-F238E27FC236}">
                <a16:creationId xmlns:a16="http://schemas.microsoft.com/office/drawing/2014/main" id="{7E43DE80-4BD4-4355-8B07-5C9C5B512AE3}"/>
              </a:ext>
            </a:extLst>
          </p:cNvPr>
          <p:cNvSpPr/>
          <p:nvPr/>
        </p:nvSpPr>
        <p:spPr>
          <a:xfrm>
            <a:off x="7554266" y="3686175"/>
            <a:ext cx="876300" cy="48895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2463D5E-EE4B-44D8-A7A8-8F1E8AF46418}"/>
              </a:ext>
            </a:extLst>
          </p:cNvPr>
          <p:cNvSpPr/>
          <p:nvPr/>
        </p:nvSpPr>
        <p:spPr>
          <a:xfrm>
            <a:off x="8525818" y="2543175"/>
            <a:ext cx="1428750" cy="283032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t>Enable Optimized Target BPP Solution For MST Topology</a:t>
            </a:r>
          </a:p>
        </p:txBody>
      </p:sp>
    </p:spTree>
    <p:extLst>
      <p:ext uri="{BB962C8B-B14F-4D97-AF65-F5344CB8AC3E}">
        <p14:creationId xmlns:p14="http://schemas.microsoft.com/office/powerpoint/2010/main" val="6387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Target </a:t>
            </a:r>
            <a:r>
              <a:rPr lang="en-US" dirty="0" err="1"/>
              <a:t>Bpp</a:t>
            </a:r>
            <a:r>
              <a:rPr lang="en-US" dirty="0"/>
              <a:t> Optimization Example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a:xfrm>
            <a:off x="595423" y="6492875"/>
            <a:ext cx="4114800" cy="365125"/>
          </a:xfrm>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58</a:t>
            </a:fld>
            <a:endParaRPr lang="en-US" dirty="0"/>
          </a:p>
        </p:txBody>
      </p:sp>
      <p:pic>
        <p:nvPicPr>
          <p:cNvPr id="5" name="Picture 2" descr="Image result for windows desktop backgrounds">
            <a:extLst>
              <a:ext uri="{FF2B5EF4-FFF2-40B4-BE49-F238E27FC236}">
                <a16:creationId xmlns:a16="http://schemas.microsoft.com/office/drawing/2014/main" id="{ADD14F91-8724-4466-845E-EC8754A0E8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146" y="1627293"/>
            <a:ext cx="1831868" cy="11415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windows desktop backgrounds">
            <a:extLst>
              <a:ext uri="{FF2B5EF4-FFF2-40B4-BE49-F238E27FC236}">
                <a16:creationId xmlns:a16="http://schemas.microsoft.com/office/drawing/2014/main" id="{6C7C6392-F8E5-44FC-92A5-B165D7994A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146" y="4152918"/>
            <a:ext cx="1831868" cy="11415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C1BF19E-A618-467A-8CE0-4F2A7D82D279}"/>
              </a:ext>
            </a:extLst>
          </p:cNvPr>
          <p:cNvSpPr txBox="1"/>
          <p:nvPr/>
        </p:nvSpPr>
        <p:spPr>
          <a:xfrm>
            <a:off x="299668" y="2869441"/>
            <a:ext cx="2599879" cy="369332"/>
          </a:xfrm>
          <a:prstGeom prst="rect">
            <a:avLst/>
          </a:prstGeom>
          <a:noFill/>
        </p:spPr>
        <p:txBody>
          <a:bodyPr wrap="none" rtlCol="0">
            <a:spAutoFit/>
          </a:bodyPr>
          <a:lstStyle/>
          <a:p>
            <a:pPr algn="l"/>
            <a:r>
              <a:rPr lang="en-US" dirty="0">
                <a:latin typeface="Klavika" panose="020B0506040000020004" pitchFamily="34" charset="0"/>
              </a:rPr>
              <a:t>4K60Hz CVT RB RGB 10bit</a:t>
            </a:r>
          </a:p>
        </p:txBody>
      </p:sp>
      <p:sp>
        <p:nvSpPr>
          <p:cNvPr id="4" name="TextBox 3">
            <a:extLst>
              <a:ext uri="{FF2B5EF4-FFF2-40B4-BE49-F238E27FC236}">
                <a16:creationId xmlns:a16="http://schemas.microsoft.com/office/drawing/2014/main" id="{26115DFE-2901-42BC-91C5-376B74F29FF7}"/>
              </a:ext>
            </a:extLst>
          </p:cNvPr>
          <p:cNvSpPr txBox="1"/>
          <p:nvPr/>
        </p:nvSpPr>
        <p:spPr>
          <a:xfrm>
            <a:off x="1327504" y="1184230"/>
            <a:ext cx="1025152" cy="369332"/>
          </a:xfrm>
          <a:prstGeom prst="rect">
            <a:avLst/>
          </a:prstGeom>
          <a:noFill/>
        </p:spPr>
        <p:txBody>
          <a:bodyPr wrap="none" rtlCol="0">
            <a:spAutoFit/>
          </a:bodyPr>
          <a:lstStyle/>
          <a:p>
            <a:pPr algn="l"/>
            <a:r>
              <a:rPr lang="en-US" dirty="0">
                <a:latin typeface="Klavika" panose="020B0506040000020004" pitchFamily="34" charset="0"/>
              </a:rPr>
              <a:t>Display 1</a:t>
            </a:r>
          </a:p>
        </p:txBody>
      </p:sp>
      <p:sp>
        <p:nvSpPr>
          <p:cNvPr id="11" name="TextBox 10">
            <a:extLst>
              <a:ext uri="{FF2B5EF4-FFF2-40B4-BE49-F238E27FC236}">
                <a16:creationId xmlns:a16="http://schemas.microsoft.com/office/drawing/2014/main" id="{77F3EB64-45B2-46BB-B9A6-1F94B225EB97}"/>
              </a:ext>
            </a:extLst>
          </p:cNvPr>
          <p:cNvSpPr txBox="1"/>
          <p:nvPr/>
        </p:nvSpPr>
        <p:spPr>
          <a:xfrm>
            <a:off x="1327504" y="3667261"/>
            <a:ext cx="1025152" cy="369332"/>
          </a:xfrm>
          <a:prstGeom prst="rect">
            <a:avLst/>
          </a:prstGeom>
          <a:noFill/>
        </p:spPr>
        <p:txBody>
          <a:bodyPr wrap="none" rtlCol="0">
            <a:spAutoFit/>
          </a:bodyPr>
          <a:lstStyle/>
          <a:p>
            <a:pPr algn="l"/>
            <a:r>
              <a:rPr lang="en-US" dirty="0">
                <a:latin typeface="Klavika" panose="020B0506040000020004" pitchFamily="34" charset="0"/>
              </a:rPr>
              <a:t>Display 2</a:t>
            </a:r>
          </a:p>
        </p:txBody>
      </p:sp>
      <p:sp>
        <p:nvSpPr>
          <p:cNvPr id="7" name="Arrow: Right 6">
            <a:extLst>
              <a:ext uri="{FF2B5EF4-FFF2-40B4-BE49-F238E27FC236}">
                <a16:creationId xmlns:a16="http://schemas.microsoft.com/office/drawing/2014/main" id="{0E7160CE-CFAC-4BEE-A8B2-A437CDEDFBB4}"/>
              </a:ext>
            </a:extLst>
          </p:cNvPr>
          <p:cNvSpPr/>
          <p:nvPr/>
        </p:nvSpPr>
        <p:spPr>
          <a:xfrm rot="628794">
            <a:off x="2863403" y="2034417"/>
            <a:ext cx="1306286" cy="534389"/>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A0013919-BAEB-414D-8834-8AF1D04E8E1D}"/>
              </a:ext>
            </a:extLst>
          </p:cNvPr>
          <p:cNvSpPr/>
          <p:nvPr/>
        </p:nvSpPr>
        <p:spPr>
          <a:xfrm rot="20491273">
            <a:off x="2876711" y="4318484"/>
            <a:ext cx="1306286" cy="534389"/>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08E67CC-F258-450E-9EC0-4A9E059E9F14}"/>
              </a:ext>
            </a:extLst>
          </p:cNvPr>
          <p:cNvSpPr/>
          <p:nvPr/>
        </p:nvSpPr>
        <p:spPr>
          <a:xfrm>
            <a:off x="4177929" y="1645425"/>
            <a:ext cx="2299775" cy="368384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800" dirty="0"/>
              <a:t>Apply Target BPP Optimization Algorithm For MST Topology</a:t>
            </a:r>
          </a:p>
        </p:txBody>
      </p:sp>
      <p:sp>
        <p:nvSpPr>
          <p:cNvPr id="15" name="Arrow: Right 14">
            <a:extLst>
              <a:ext uri="{FF2B5EF4-FFF2-40B4-BE49-F238E27FC236}">
                <a16:creationId xmlns:a16="http://schemas.microsoft.com/office/drawing/2014/main" id="{29440CAB-7A74-44D3-BC36-42B8EC54181D}"/>
              </a:ext>
            </a:extLst>
          </p:cNvPr>
          <p:cNvSpPr/>
          <p:nvPr/>
        </p:nvSpPr>
        <p:spPr>
          <a:xfrm>
            <a:off x="6541899" y="4276219"/>
            <a:ext cx="876300" cy="48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descr="Image result for windows desktop backgrounds">
            <a:extLst>
              <a:ext uri="{FF2B5EF4-FFF2-40B4-BE49-F238E27FC236}">
                <a16:creationId xmlns:a16="http://schemas.microsoft.com/office/drawing/2014/main" id="{63B62BCF-C25B-4FA9-A0FE-DBAA81425B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3026" y="1627293"/>
            <a:ext cx="1831868" cy="114159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Image result for windows desktop backgrounds">
            <a:extLst>
              <a:ext uri="{FF2B5EF4-FFF2-40B4-BE49-F238E27FC236}">
                <a16:creationId xmlns:a16="http://schemas.microsoft.com/office/drawing/2014/main" id="{D7D1ACBE-BEE0-431E-8430-2DB59F58A1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3026" y="4152918"/>
            <a:ext cx="1831868" cy="114159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4E31A5D-BBF3-4BE5-BB0E-339164F0AB59}"/>
              </a:ext>
            </a:extLst>
          </p:cNvPr>
          <p:cNvSpPr txBox="1"/>
          <p:nvPr/>
        </p:nvSpPr>
        <p:spPr>
          <a:xfrm>
            <a:off x="7124303" y="2883416"/>
            <a:ext cx="2599879" cy="369332"/>
          </a:xfrm>
          <a:prstGeom prst="rect">
            <a:avLst/>
          </a:prstGeom>
          <a:noFill/>
        </p:spPr>
        <p:txBody>
          <a:bodyPr wrap="none" rtlCol="0">
            <a:spAutoFit/>
          </a:bodyPr>
          <a:lstStyle/>
          <a:p>
            <a:pPr algn="l"/>
            <a:r>
              <a:rPr lang="en-US" dirty="0">
                <a:latin typeface="Klavika" panose="020B0506040000020004" pitchFamily="34" charset="0"/>
              </a:rPr>
              <a:t>4K60Hz CVT RB RGB 10bit</a:t>
            </a:r>
          </a:p>
        </p:txBody>
      </p:sp>
      <p:sp>
        <p:nvSpPr>
          <p:cNvPr id="19" name="TextBox 18">
            <a:extLst>
              <a:ext uri="{FF2B5EF4-FFF2-40B4-BE49-F238E27FC236}">
                <a16:creationId xmlns:a16="http://schemas.microsoft.com/office/drawing/2014/main" id="{A276D551-C4CE-4B1F-B265-86911FB4C94C}"/>
              </a:ext>
            </a:extLst>
          </p:cNvPr>
          <p:cNvSpPr txBox="1"/>
          <p:nvPr/>
        </p:nvSpPr>
        <p:spPr>
          <a:xfrm>
            <a:off x="7856384" y="1184230"/>
            <a:ext cx="1025152" cy="369332"/>
          </a:xfrm>
          <a:prstGeom prst="rect">
            <a:avLst/>
          </a:prstGeom>
          <a:noFill/>
        </p:spPr>
        <p:txBody>
          <a:bodyPr wrap="none" rtlCol="0">
            <a:spAutoFit/>
          </a:bodyPr>
          <a:lstStyle/>
          <a:p>
            <a:pPr algn="l"/>
            <a:r>
              <a:rPr lang="en-US" dirty="0">
                <a:latin typeface="Klavika" panose="020B0506040000020004" pitchFamily="34" charset="0"/>
              </a:rPr>
              <a:t>Display 1</a:t>
            </a:r>
          </a:p>
        </p:txBody>
      </p:sp>
      <p:sp>
        <p:nvSpPr>
          <p:cNvPr id="20" name="TextBox 19">
            <a:extLst>
              <a:ext uri="{FF2B5EF4-FFF2-40B4-BE49-F238E27FC236}">
                <a16:creationId xmlns:a16="http://schemas.microsoft.com/office/drawing/2014/main" id="{C8D38271-2556-48F8-BCB3-CC0C4DCFE0DB}"/>
              </a:ext>
            </a:extLst>
          </p:cNvPr>
          <p:cNvSpPr txBox="1"/>
          <p:nvPr/>
        </p:nvSpPr>
        <p:spPr>
          <a:xfrm>
            <a:off x="7856384" y="3667261"/>
            <a:ext cx="1025152" cy="369332"/>
          </a:xfrm>
          <a:prstGeom prst="rect">
            <a:avLst/>
          </a:prstGeom>
          <a:noFill/>
        </p:spPr>
        <p:txBody>
          <a:bodyPr wrap="none" rtlCol="0">
            <a:spAutoFit/>
          </a:bodyPr>
          <a:lstStyle/>
          <a:p>
            <a:pPr algn="l"/>
            <a:r>
              <a:rPr lang="en-US" dirty="0">
                <a:latin typeface="Klavika" panose="020B0506040000020004" pitchFamily="34" charset="0"/>
              </a:rPr>
              <a:t>Display 2</a:t>
            </a:r>
          </a:p>
        </p:txBody>
      </p:sp>
      <p:sp>
        <p:nvSpPr>
          <p:cNvPr id="21" name="TextBox 20">
            <a:extLst>
              <a:ext uri="{FF2B5EF4-FFF2-40B4-BE49-F238E27FC236}">
                <a16:creationId xmlns:a16="http://schemas.microsoft.com/office/drawing/2014/main" id="{B4FC0F36-5DE9-4CB6-ACD2-8CAC132E8FD9}"/>
              </a:ext>
            </a:extLst>
          </p:cNvPr>
          <p:cNvSpPr txBox="1"/>
          <p:nvPr/>
        </p:nvSpPr>
        <p:spPr>
          <a:xfrm>
            <a:off x="7124303" y="5405256"/>
            <a:ext cx="2689647" cy="369332"/>
          </a:xfrm>
          <a:prstGeom prst="rect">
            <a:avLst/>
          </a:prstGeom>
          <a:noFill/>
        </p:spPr>
        <p:txBody>
          <a:bodyPr wrap="none" rtlCol="0">
            <a:spAutoFit/>
          </a:bodyPr>
          <a:lstStyle/>
          <a:p>
            <a:pPr algn="l"/>
            <a:r>
              <a:rPr lang="en-US" dirty="0">
                <a:latin typeface="Klavika" panose="020B0506040000020004" pitchFamily="34" charset="0"/>
              </a:rPr>
              <a:t>4K60Hz CVT RB RGB 10bits</a:t>
            </a:r>
          </a:p>
        </p:txBody>
      </p:sp>
      <p:sp>
        <p:nvSpPr>
          <p:cNvPr id="8" name="TextBox 7">
            <a:extLst>
              <a:ext uri="{FF2B5EF4-FFF2-40B4-BE49-F238E27FC236}">
                <a16:creationId xmlns:a16="http://schemas.microsoft.com/office/drawing/2014/main" id="{3B29E005-FA18-40AD-AB56-F2813EB668C4}"/>
              </a:ext>
            </a:extLst>
          </p:cNvPr>
          <p:cNvSpPr txBox="1"/>
          <p:nvPr/>
        </p:nvSpPr>
        <p:spPr>
          <a:xfrm>
            <a:off x="9198801" y="1745656"/>
            <a:ext cx="2920671" cy="954107"/>
          </a:xfrm>
          <a:prstGeom prst="rect">
            <a:avLst/>
          </a:prstGeom>
          <a:noFill/>
        </p:spPr>
        <p:txBody>
          <a:bodyPr wrap="square" rtlCol="0">
            <a:spAutoFit/>
          </a:bodyPr>
          <a:lstStyle/>
          <a:p>
            <a:pPr algn="l"/>
            <a:r>
              <a:rPr lang="en-US" sz="2800" b="1" dirty="0">
                <a:solidFill>
                  <a:srgbClr val="FF0000"/>
                </a:solidFill>
                <a:latin typeface="Klavika" panose="020B0506040000020004" pitchFamily="34" charset="0"/>
              </a:rPr>
              <a:t>DSC@11 4/16 </a:t>
            </a:r>
            <a:r>
              <a:rPr lang="en-US" sz="2800" b="1" dirty="0" err="1">
                <a:solidFill>
                  <a:srgbClr val="FF0000"/>
                </a:solidFill>
                <a:latin typeface="Klavika" panose="020B0506040000020004" pitchFamily="34" charset="0"/>
              </a:rPr>
              <a:t>bpp</a:t>
            </a:r>
            <a:endParaRPr lang="en-US" sz="2800" b="1" dirty="0">
              <a:solidFill>
                <a:srgbClr val="FF0000"/>
              </a:solidFill>
              <a:latin typeface="Klavika" panose="020B0506040000020004" pitchFamily="34" charset="0"/>
            </a:endParaRPr>
          </a:p>
          <a:p>
            <a:pPr algn="l"/>
            <a:r>
              <a:rPr lang="en-US" sz="2800" b="1" dirty="0">
                <a:solidFill>
                  <a:srgbClr val="FF0000"/>
                </a:solidFill>
                <a:latin typeface="Klavika" panose="020B0506040000020004" pitchFamily="34" charset="0"/>
              </a:rPr>
              <a:t>(31 Time Slots)</a:t>
            </a:r>
          </a:p>
        </p:txBody>
      </p:sp>
      <p:sp>
        <p:nvSpPr>
          <p:cNvPr id="22" name="TextBox 21">
            <a:extLst>
              <a:ext uri="{FF2B5EF4-FFF2-40B4-BE49-F238E27FC236}">
                <a16:creationId xmlns:a16="http://schemas.microsoft.com/office/drawing/2014/main" id="{D75C8747-7C1F-4B37-A897-D52D24BEC908}"/>
              </a:ext>
            </a:extLst>
          </p:cNvPr>
          <p:cNvSpPr txBox="1"/>
          <p:nvPr/>
        </p:nvSpPr>
        <p:spPr>
          <a:xfrm>
            <a:off x="9198801" y="4246663"/>
            <a:ext cx="3465766" cy="954107"/>
          </a:xfrm>
          <a:prstGeom prst="rect">
            <a:avLst/>
          </a:prstGeom>
          <a:noFill/>
        </p:spPr>
        <p:txBody>
          <a:bodyPr wrap="square" rtlCol="0">
            <a:spAutoFit/>
          </a:bodyPr>
          <a:lstStyle/>
          <a:p>
            <a:pPr algn="l"/>
            <a:r>
              <a:rPr lang="en-US" sz="2800" b="1" dirty="0">
                <a:solidFill>
                  <a:srgbClr val="FF0000"/>
                </a:solidFill>
                <a:latin typeface="Klavika" panose="020B0506040000020004" pitchFamily="34" charset="0"/>
              </a:rPr>
              <a:t>DSC@11 10/16 </a:t>
            </a:r>
            <a:r>
              <a:rPr lang="en-US" sz="2800" b="1" dirty="0" err="1">
                <a:solidFill>
                  <a:srgbClr val="FF0000"/>
                </a:solidFill>
                <a:latin typeface="Klavika" panose="020B0506040000020004" pitchFamily="34" charset="0"/>
              </a:rPr>
              <a:t>bpp</a:t>
            </a:r>
            <a:endParaRPr lang="en-US" sz="2800" b="1" dirty="0">
              <a:solidFill>
                <a:srgbClr val="FF0000"/>
              </a:solidFill>
              <a:latin typeface="Klavika" panose="020B0506040000020004" pitchFamily="34" charset="0"/>
            </a:endParaRPr>
          </a:p>
          <a:p>
            <a:pPr algn="l"/>
            <a:r>
              <a:rPr lang="en-US" sz="2800" b="1" dirty="0">
                <a:solidFill>
                  <a:srgbClr val="FF0000"/>
                </a:solidFill>
                <a:latin typeface="Klavika" panose="020B0506040000020004" pitchFamily="34" charset="0"/>
              </a:rPr>
              <a:t>(32 Time Slots)</a:t>
            </a:r>
          </a:p>
        </p:txBody>
      </p:sp>
      <p:sp>
        <p:nvSpPr>
          <p:cNvPr id="23" name="Arrow: Right 22">
            <a:extLst>
              <a:ext uri="{FF2B5EF4-FFF2-40B4-BE49-F238E27FC236}">
                <a16:creationId xmlns:a16="http://schemas.microsoft.com/office/drawing/2014/main" id="{C59F5506-0D15-49AA-98E0-6E7C61EAE01C}"/>
              </a:ext>
            </a:extLst>
          </p:cNvPr>
          <p:cNvSpPr/>
          <p:nvPr/>
        </p:nvSpPr>
        <p:spPr>
          <a:xfrm>
            <a:off x="6541899" y="2279942"/>
            <a:ext cx="876300" cy="48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C86037F-FE11-4DE1-8048-B8D9DEC62282}"/>
              </a:ext>
            </a:extLst>
          </p:cNvPr>
          <p:cNvSpPr txBox="1"/>
          <p:nvPr/>
        </p:nvSpPr>
        <p:spPr>
          <a:xfrm>
            <a:off x="228017" y="5396455"/>
            <a:ext cx="2599879" cy="369332"/>
          </a:xfrm>
          <a:prstGeom prst="rect">
            <a:avLst/>
          </a:prstGeom>
          <a:noFill/>
        </p:spPr>
        <p:txBody>
          <a:bodyPr wrap="none" rtlCol="0">
            <a:spAutoFit/>
          </a:bodyPr>
          <a:lstStyle/>
          <a:p>
            <a:pPr algn="l"/>
            <a:r>
              <a:rPr lang="en-US" dirty="0">
                <a:latin typeface="Klavika" panose="020B0506040000020004" pitchFamily="34" charset="0"/>
              </a:rPr>
              <a:t>4K60Hz CVT RB RGB 10bit</a:t>
            </a:r>
          </a:p>
        </p:txBody>
      </p:sp>
      <p:sp>
        <p:nvSpPr>
          <p:cNvPr id="26" name="TextBox 25">
            <a:extLst>
              <a:ext uri="{FF2B5EF4-FFF2-40B4-BE49-F238E27FC236}">
                <a16:creationId xmlns:a16="http://schemas.microsoft.com/office/drawing/2014/main" id="{5A01D6C2-A3EF-4ABB-8897-D91054EA578D}"/>
              </a:ext>
            </a:extLst>
          </p:cNvPr>
          <p:cNvSpPr txBox="1"/>
          <p:nvPr/>
        </p:nvSpPr>
        <p:spPr>
          <a:xfrm>
            <a:off x="3588197" y="1088424"/>
            <a:ext cx="4213891" cy="461665"/>
          </a:xfrm>
          <a:prstGeom prst="rect">
            <a:avLst/>
          </a:prstGeom>
          <a:noFill/>
        </p:spPr>
        <p:txBody>
          <a:bodyPr wrap="square" rtlCol="0">
            <a:spAutoFit/>
          </a:bodyPr>
          <a:lstStyle/>
          <a:p>
            <a:pPr algn="l"/>
            <a:r>
              <a:rPr lang="en-US" sz="2400" dirty="0">
                <a:latin typeface="Klavika" panose="020B0506040000020004" pitchFamily="34" charset="0"/>
              </a:rPr>
              <a:t>2 Lane HBR3 Link Bandwidth</a:t>
            </a:r>
          </a:p>
        </p:txBody>
      </p:sp>
    </p:spTree>
    <p:extLst>
      <p:ext uri="{BB962C8B-B14F-4D97-AF65-F5344CB8AC3E}">
        <p14:creationId xmlns:p14="http://schemas.microsoft.com/office/powerpoint/2010/main" val="1316525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Target </a:t>
            </a:r>
            <a:r>
              <a:rPr lang="en-US" dirty="0" err="1"/>
              <a:t>Bpp</a:t>
            </a:r>
            <a:r>
              <a:rPr lang="en-US" dirty="0"/>
              <a:t> Optimization Example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a:xfrm>
            <a:off x="595423" y="6492875"/>
            <a:ext cx="4114800" cy="365125"/>
          </a:xfrm>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59</a:t>
            </a:fld>
            <a:endParaRPr lang="en-US" dirty="0"/>
          </a:p>
        </p:txBody>
      </p:sp>
      <p:pic>
        <p:nvPicPr>
          <p:cNvPr id="5" name="Picture 2" descr="Image result for windows desktop backgrounds">
            <a:extLst>
              <a:ext uri="{FF2B5EF4-FFF2-40B4-BE49-F238E27FC236}">
                <a16:creationId xmlns:a16="http://schemas.microsoft.com/office/drawing/2014/main" id="{ADD14F91-8724-4466-845E-EC8754A0E8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146" y="1627293"/>
            <a:ext cx="1831868" cy="11415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windows desktop backgrounds">
            <a:extLst>
              <a:ext uri="{FF2B5EF4-FFF2-40B4-BE49-F238E27FC236}">
                <a16:creationId xmlns:a16="http://schemas.microsoft.com/office/drawing/2014/main" id="{6C7C6392-F8E5-44FC-92A5-B165D7994A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146" y="4152918"/>
            <a:ext cx="1831868" cy="11415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C1BF19E-A618-467A-8CE0-4F2A7D82D279}"/>
              </a:ext>
            </a:extLst>
          </p:cNvPr>
          <p:cNvSpPr txBox="1"/>
          <p:nvPr/>
        </p:nvSpPr>
        <p:spPr>
          <a:xfrm>
            <a:off x="341948" y="2906907"/>
            <a:ext cx="2489271" cy="369332"/>
          </a:xfrm>
          <a:prstGeom prst="rect">
            <a:avLst/>
          </a:prstGeom>
          <a:noFill/>
        </p:spPr>
        <p:txBody>
          <a:bodyPr wrap="none" rtlCol="0">
            <a:spAutoFit/>
          </a:bodyPr>
          <a:lstStyle/>
          <a:p>
            <a:pPr algn="l"/>
            <a:r>
              <a:rPr lang="en-US" dirty="0">
                <a:latin typeface="Klavika" panose="020B0506040000020004" pitchFamily="34" charset="0"/>
              </a:rPr>
              <a:t>1440p@60Hz RGB 10 bit</a:t>
            </a:r>
          </a:p>
        </p:txBody>
      </p:sp>
      <p:sp>
        <p:nvSpPr>
          <p:cNvPr id="4" name="TextBox 3">
            <a:extLst>
              <a:ext uri="{FF2B5EF4-FFF2-40B4-BE49-F238E27FC236}">
                <a16:creationId xmlns:a16="http://schemas.microsoft.com/office/drawing/2014/main" id="{26115DFE-2901-42BC-91C5-376B74F29FF7}"/>
              </a:ext>
            </a:extLst>
          </p:cNvPr>
          <p:cNvSpPr txBox="1"/>
          <p:nvPr/>
        </p:nvSpPr>
        <p:spPr>
          <a:xfrm>
            <a:off x="1327504" y="1184230"/>
            <a:ext cx="1025152" cy="369332"/>
          </a:xfrm>
          <a:prstGeom prst="rect">
            <a:avLst/>
          </a:prstGeom>
          <a:noFill/>
        </p:spPr>
        <p:txBody>
          <a:bodyPr wrap="none" rtlCol="0">
            <a:spAutoFit/>
          </a:bodyPr>
          <a:lstStyle/>
          <a:p>
            <a:pPr algn="l"/>
            <a:r>
              <a:rPr lang="en-US" dirty="0">
                <a:latin typeface="Klavika" panose="020B0506040000020004" pitchFamily="34" charset="0"/>
              </a:rPr>
              <a:t>Display 1</a:t>
            </a:r>
          </a:p>
        </p:txBody>
      </p:sp>
      <p:sp>
        <p:nvSpPr>
          <p:cNvPr id="11" name="TextBox 10">
            <a:extLst>
              <a:ext uri="{FF2B5EF4-FFF2-40B4-BE49-F238E27FC236}">
                <a16:creationId xmlns:a16="http://schemas.microsoft.com/office/drawing/2014/main" id="{77F3EB64-45B2-46BB-B9A6-1F94B225EB97}"/>
              </a:ext>
            </a:extLst>
          </p:cNvPr>
          <p:cNvSpPr txBox="1"/>
          <p:nvPr/>
        </p:nvSpPr>
        <p:spPr>
          <a:xfrm>
            <a:off x="1327504" y="3667261"/>
            <a:ext cx="1025152" cy="369332"/>
          </a:xfrm>
          <a:prstGeom prst="rect">
            <a:avLst/>
          </a:prstGeom>
          <a:noFill/>
        </p:spPr>
        <p:txBody>
          <a:bodyPr wrap="none" rtlCol="0">
            <a:spAutoFit/>
          </a:bodyPr>
          <a:lstStyle/>
          <a:p>
            <a:pPr algn="l"/>
            <a:r>
              <a:rPr lang="en-US" dirty="0">
                <a:latin typeface="Klavika" panose="020B0506040000020004" pitchFamily="34" charset="0"/>
              </a:rPr>
              <a:t>Display 2</a:t>
            </a:r>
          </a:p>
        </p:txBody>
      </p:sp>
      <p:sp>
        <p:nvSpPr>
          <p:cNvPr id="7" name="Arrow: Right 6">
            <a:extLst>
              <a:ext uri="{FF2B5EF4-FFF2-40B4-BE49-F238E27FC236}">
                <a16:creationId xmlns:a16="http://schemas.microsoft.com/office/drawing/2014/main" id="{0E7160CE-CFAC-4BEE-A8B2-A437CDEDFBB4}"/>
              </a:ext>
            </a:extLst>
          </p:cNvPr>
          <p:cNvSpPr/>
          <p:nvPr/>
        </p:nvSpPr>
        <p:spPr>
          <a:xfrm rot="628794">
            <a:off x="2863403" y="2034417"/>
            <a:ext cx="1306286" cy="5343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A0013919-BAEB-414D-8834-8AF1D04E8E1D}"/>
              </a:ext>
            </a:extLst>
          </p:cNvPr>
          <p:cNvSpPr/>
          <p:nvPr/>
        </p:nvSpPr>
        <p:spPr>
          <a:xfrm rot="20491273">
            <a:off x="2876711" y="4318484"/>
            <a:ext cx="1306286" cy="5343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08E67CC-F258-450E-9EC0-4A9E059E9F14}"/>
              </a:ext>
            </a:extLst>
          </p:cNvPr>
          <p:cNvSpPr/>
          <p:nvPr/>
        </p:nvSpPr>
        <p:spPr>
          <a:xfrm>
            <a:off x="4177929" y="1645425"/>
            <a:ext cx="2299775" cy="36838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Apply DSC Compression Elimination Algorithm For MST Topology</a:t>
            </a:r>
          </a:p>
        </p:txBody>
      </p:sp>
      <p:sp>
        <p:nvSpPr>
          <p:cNvPr id="15" name="Arrow: Right 14">
            <a:extLst>
              <a:ext uri="{FF2B5EF4-FFF2-40B4-BE49-F238E27FC236}">
                <a16:creationId xmlns:a16="http://schemas.microsoft.com/office/drawing/2014/main" id="{29440CAB-7A74-44D3-BC36-42B8EC54181D}"/>
              </a:ext>
            </a:extLst>
          </p:cNvPr>
          <p:cNvSpPr/>
          <p:nvPr/>
        </p:nvSpPr>
        <p:spPr>
          <a:xfrm>
            <a:off x="6541899" y="4276219"/>
            <a:ext cx="876300" cy="48895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6" name="Picture 2" descr="Image result for windows desktop backgrounds">
            <a:extLst>
              <a:ext uri="{FF2B5EF4-FFF2-40B4-BE49-F238E27FC236}">
                <a16:creationId xmlns:a16="http://schemas.microsoft.com/office/drawing/2014/main" id="{63B62BCF-C25B-4FA9-A0FE-DBAA81425B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4902" y="1627293"/>
            <a:ext cx="1831868" cy="114159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Image result for windows desktop backgrounds">
            <a:extLst>
              <a:ext uri="{FF2B5EF4-FFF2-40B4-BE49-F238E27FC236}">
                <a16:creationId xmlns:a16="http://schemas.microsoft.com/office/drawing/2014/main" id="{D7D1ACBE-BEE0-431E-8430-2DB59F58A1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4902" y="4152918"/>
            <a:ext cx="1831868" cy="114159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A276D551-C4CE-4B1F-B265-86911FB4C94C}"/>
              </a:ext>
            </a:extLst>
          </p:cNvPr>
          <p:cNvSpPr txBox="1"/>
          <p:nvPr/>
        </p:nvSpPr>
        <p:spPr>
          <a:xfrm>
            <a:off x="8058260" y="1184230"/>
            <a:ext cx="1025152" cy="369332"/>
          </a:xfrm>
          <a:prstGeom prst="rect">
            <a:avLst/>
          </a:prstGeom>
          <a:noFill/>
        </p:spPr>
        <p:txBody>
          <a:bodyPr wrap="none" rtlCol="0">
            <a:spAutoFit/>
          </a:bodyPr>
          <a:lstStyle/>
          <a:p>
            <a:pPr algn="l"/>
            <a:r>
              <a:rPr lang="en-US" dirty="0">
                <a:latin typeface="Klavika" panose="020B0506040000020004" pitchFamily="34" charset="0"/>
              </a:rPr>
              <a:t>Display 1</a:t>
            </a:r>
          </a:p>
        </p:txBody>
      </p:sp>
      <p:sp>
        <p:nvSpPr>
          <p:cNvPr id="20" name="TextBox 19">
            <a:extLst>
              <a:ext uri="{FF2B5EF4-FFF2-40B4-BE49-F238E27FC236}">
                <a16:creationId xmlns:a16="http://schemas.microsoft.com/office/drawing/2014/main" id="{C8D38271-2556-48F8-BCB3-CC0C4DCFE0DB}"/>
              </a:ext>
            </a:extLst>
          </p:cNvPr>
          <p:cNvSpPr txBox="1"/>
          <p:nvPr/>
        </p:nvSpPr>
        <p:spPr>
          <a:xfrm>
            <a:off x="8058260" y="3667261"/>
            <a:ext cx="1025152" cy="369332"/>
          </a:xfrm>
          <a:prstGeom prst="rect">
            <a:avLst/>
          </a:prstGeom>
          <a:noFill/>
        </p:spPr>
        <p:txBody>
          <a:bodyPr wrap="none" rtlCol="0">
            <a:spAutoFit/>
          </a:bodyPr>
          <a:lstStyle/>
          <a:p>
            <a:pPr algn="l"/>
            <a:r>
              <a:rPr lang="en-US" dirty="0">
                <a:latin typeface="Klavika" panose="020B0506040000020004" pitchFamily="34" charset="0"/>
              </a:rPr>
              <a:t>Display 2</a:t>
            </a:r>
          </a:p>
        </p:txBody>
      </p:sp>
      <p:sp>
        <p:nvSpPr>
          <p:cNvPr id="8" name="TextBox 7">
            <a:extLst>
              <a:ext uri="{FF2B5EF4-FFF2-40B4-BE49-F238E27FC236}">
                <a16:creationId xmlns:a16="http://schemas.microsoft.com/office/drawing/2014/main" id="{3B29E005-FA18-40AD-AB56-F2813EB668C4}"/>
              </a:ext>
            </a:extLst>
          </p:cNvPr>
          <p:cNvSpPr txBox="1"/>
          <p:nvPr/>
        </p:nvSpPr>
        <p:spPr>
          <a:xfrm>
            <a:off x="9643422" y="1469712"/>
            <a:ext cx="2591413" cy="1384995"/>
          </a:xfrm>
          <a:prstGeom prst="rect">
            <a:avLst/>
          </a:prstGeom>
          <a:noFill/>
        </p:spPr>
        <p:txBody>
          <a:bodyPr wrap="square" rtlCol="0">
            <a:spAutoFit/>
          </a:bodyPr>
          <a:lstStyle/>
          <a:p>
            <a:pPr algn="l"/>
            <a:r>
              <a:rPr lang="en-US" sz="2800" b="1" dirty="0">
                <a:solidFill>
                  <a:srgbClr val="FF0000"/>
                </a:solidFill>
                <a:latin typeface="Klavika" panose="020B0506040000020004" pitchFamily="34" charset="0"/>
              </a:rPr>
              <a:t>No DSC Required</a:t>
            </a:r>
          </a:p>
          <a:p>
            <a:pPr algn="l"/>
            <a:r>
              <a:rPr lang="en-US" sz="2800" b="1" dirty="0">
                <a:solidFill>
                  <a:srgbClr val="FF0000"/>
                </a:solidFill>
                <a:latin typeface="Klavika" panose="020B0506040000020004" pitchFamily="34" charset="0"/>
              </a:rPr>
              <a:t>(36 Time Slots)</a:t>
            </a:r>
          </a:p>
        </p:txBody>
      </p:sp>
      <p:sp>
        <p:nvSpPr>
          <p:cNvPr id="22" name="TextBox 21">
            <a:extLst>
              <a:ext uri="{FF2B5EF4-FFF2-40B4-BE49-F238E27FC236}">
                <a16:creationId xmlns:a16="http://schemas.microsoft.com/office/drawing/2014/main" id="{D75C8747-7C1F-4B37-A897-D52D24BEC908}"/>
              </a:ext>
            </a:extLst>
          </p:cNvPr>
          <p:cNvSpPr txBox="1"/>
          <p:nvPr/>
        </p:nvSpPr>
        <p:spPr>
          <a:xfrm>
            <a:off x="9643423" y="4285345"/>
            <a:ext cx="2591413" cy="954107"/>
          </a:xfrm>
          <a:prstGeom prst="rect">
            <a:avLst/>
          </a:prstGeom>
          <a:noFill/>
        </p:spPr>
        <p:txBody>
          <a:bodyPr wrap="square" rtlCol="0">
            <a:spAutoFit/>
          </a:bodyPr>
          <a:lstStyle/>
          <a:p>
            <a:pPr algn="l"/>
            <a:r>
              <a:rPr lang="en-US" sz="2800" b="1" dirty="0">
                <a:solidFill>
                  <a:srgbClr val="FF0000"/>
                </a:solidFill>
                <a:latin typeface="Klavika" panose="020B0506040000020004" pitchFamily="34" charset="0"/>
              </a:rPr>
              <a:t>DSC@16 </a:t>
            </a:r>
            <a:r>
              <a:rPr lang="en-US" sz="2800" b="1" dirty="0" err="1">
                <a:solidFill>
                  <a:srgbClr val="FF0000"/>
                </a:solidFill>
                <a:latin typeface="Klavika" panose="020B0506040000020004" pitchFamily="34" charset="0"/>
              </a:rPr>
              <a:t>bpp</a:t>
            </a:r>
            <a:endParaRPr lang="en-US" sz="2800" b="1" dirty="0">
              <a:solidFill>
                <a:srgbClr val="FF0000"/>
              </a:solidFill>
              <a:latin typeface="Klavika" panose="020B0506040000020004" pitchFamily="34" charset="0"/>
            </a:endParaRPr>
          </a:p>
          <a:p>
            <a:pPr algn="l"/>
            <a:r>
              <a:rPr lang="en-US" sz="2800" b="1" dirty="0">
                <a:solidFill>
                  <a:srgbClr val="FF0000"/>
                </a:solidFill>
                <a:latin typeface="Klavika" panose="020B0506040000020004" pitchFamily="34" charset="0"/>
              </a:rPr>
              <a:t>(20 Time Slots)</a:t>
            </a:r>
          </a:p>
        </p:txBody>
      </p:sp>
      <p:sp>
        <p:nvSpPr>
          <p:cNvPr id="23" name="Arrow: Right 22">
            <a:extLst>
              <a:ext uri="{FF2B5EF4-FFF2-40B4-BE49-F238E27FC236}">
                <a16:creationId xmlns:a16="http://schemas.microsoft.com/office/drawing/2014/main" id="{C59F5506-0D15-49AA-98E0-6E7C61EAE01C}"/>
              </a:ext>
            </a:extLst>
          </p:cNvPr>
          <p:cNvSpPr/>
          <p:nvPr/>
        </p:nvSpPr>
        <p:spPr>
          <a:xfrm>
            <a:off x="6541899" y="2279942"/>
            <a:ext cx="876300" cy="48895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DE0406D-D04D-4628-A27D-AF8CFE8D213D}"/>
              </a:ext>
            </a:extLst>
          </p:cNvPr>
          <p:cNvSpPr txBox="1"/>
          <p:nvPr/>
        </p:nvSpPr>
        <p:spPr>
          <a:xfrm>
            <a:off x="341947" y="5409245"/>
            <a:ext cx="2542171" cy="369332"/>
          </a:xfrm>
          <a:prstGeom prst="rect">
            <a:avLst/>
          </a:prstGeom>
          <a:noFill/>
        </p:spPr>
        <p:txBody>
          <a:bodyPr wrap="none" rtlCol="0">
            <a:spAutoFit/>
          </a:bodyPr>
          <a:lstStyle/>
          <a:p>
            <a:pPr algn="l"/>
            <a:r>
              <a:rPr lang="en-US" dirty="0">
                <a:latin typeface="Klavika" panose="020B0506040000020004" pitchFamily="34" charset="0"/>
              </a:rPr>
              <a:t>1440p@60Hz RGB 10 bit</a:t>
            </a:r>
          </a:p>
        </p:txBody>
      </p:sp>
      <p:sp>
        <p:nvSpPr>
          <p:cNvPr id="25" name="TextBox 24">
            <a:extLst>
              <a:ext uri="{FF2B5EF4-FFF2-40B4-BE49-F238E27FC236}">
                <a16:creationId xmlns:a16="http://schemas.microsoft.com/office/drawing/2014/main" id="{24D6FCFB-3AEF-49F3-AAE4-0C52D4CC9207}"/>
              </a:ext>
            </a:extLst>
          </p:cNvPr>
          <p:cNvSpPr txBox="1"/>
          <p:nvPr/>
        </p:nvSpPr>
        <p:spPr>
          <a:xfrm>
            <a:off x="3655569" y="1100690"/>
            <a:ext cx="3762630" cy="461665"/>
          </a:xfrm>
          <a:prstGeom prst="rect">
            <a:avLst/>
          </a:prstGeom>
          <a:noFill/>
        </p:spPr>
        <p:txBody>
          <a:bodyPr wrap="square" rtlCol="0">
            <a:spAutoFit/>
          </a:bodyPr>
          <a:lstStyle/>
          <a:p>
            <a:pPr algn="l"/>
            <a:r>
              <a:rPr lang="en-US" sz="2400" dirty="0">
                <a:latin typeface="Klavika" panose="020B0506040000020004" pitchFamily="34" charset="0"/>
              </a:rPr>
              <a:t>2 Lane HBR3 Link Bandwidth</a:t>
            </a:r>
          </a:p>
        </p:txBody>
      </p:sp>
      <p:sp>
        <p:nvSpPr>
          <p:cNvPr id="26" name="TextBox 25">
            <a:extLst>
              <a:ext uri="{FF2B5EF4-FFF2-40B4-BE49-F238E27FC236}">
                <a16:creationId xmlns:a16="http://schemas.microsoft.com/office/drawing/2014/main" id="{85229987-A7D8-494C-B5CB-EC6ADE0F383D}"/>
              </a:ext>
            </a:extLst>
          </p:cNvPr>
          <p:cNvSpPr txBox="1"/>
          <p:nvPr/>
        </p:nvSpPr>
        <p:spPr>
          <a:xfrm>
            <a:off x="7008324" y="2906907"/>
            <a:ext cx="2489271" cy="369332"/>
          </a:xfrm>
          <a:prstGeom prst="rect">
            <a:avLst/>
          </a:prstGeom>
          <a:noFill/>
        </p:spPr>
        <p:txBody>
          <a:bodyPr wrap="none" rtlCol="0">
            <a:spAutoFit/>
          </a:bodyPr>
          <a:lstStyle/>
          <a:p>
            <a:pPr algn="l"/>
            <a:r>
              <a:rPr lang="en-US" dirty="0">
                <a:latin typeface="Klavika" panose="020B0506040000020004" pitchFamily="34" charset="0"/>
              </a:rPr>
              <a:t>1440p@60Hz RGB 10 bit</a:t>
            </a:r>
          </a:p>
        </p:txBody>
      </p:sp>
      <p:sp>
        <p:nvSpPr>
          <p:cNvPr id="27" name="TextBox 26">
            <a:extLst>
              <a:ext uri="{FF2B5EF4-FFF2-40B4-BE49-F238E27FC236}">
                <a16:creationId xmlns:a16="http://schemas.microsoft.com/office/drawing/2014/main" id="{1DA815E3-F0FC-4EB1-9937-6CCB6715C18D}"/>
              </a:ext>
            </a:extLst>
          </p:cNvPr>
          <p:cNvSpPr txBox="1"/>
          <p:nvPr/>
        </p:nvSpPr>
        <p:spPr>
          <a:xfrm>
            <a:off x="7008324" y="5398916"/>
            <a:ext cx="2489271" cy="369332"/>
          </a:xfrm>
          <a:prstGeom prst="rect">
            <a:avLst/>
          </a:prstGeom>
          <a:noFill/>
        </p:spPr>
        <p:txBody>
          <a:bodyPr wrap="none" rtlCol="0">
            <a:spAutoFit/>
          </a:bodyPr>
          <a:lstStyle/>
          <a:p>
            <a:pPr algn="l"/>
            <a:r>
              <a:rPr lang="en-US" dirty="0">
                <a:latin typeface="Klavika" panose="020B0506040000020004" pitchFamily="34" charset="0"/>
              </a:rPr>
              <a:t>1440p@60Hz RGB 10 bit</a:t>
            </a:r>
          </a:p>
        </p:txBody>
      </p:sp>
    </p:spTree>
    <p:extLst>
      <p:ext uri="{BB962C8B-B14F-4D97-AF65-F5344CB8AC3E}">
        <p14:creationId xmlns:p14="http://schemas.microsoft.com/office/powerpoint/2010/main" val="298380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F4F55-49FD-C046-B355-D36AACE5C693}"/>
              </a:ext>
            </a:extLst>
          </p:cNvPr>
          <p:cNvSpPr>
            <a:spLocks noGrp="1"/>
          </p:cNvSpPr>
          <p:nvPr>
            <p:ph type="title"/>
          </p:nvPr>
        </p:nvSpPr>
        <p:spPr/>
        <p:txBody>
          <a:bodyPr>
            <a:normAutofit fontScale="90000"/>
          </a:bodyPr>
          <a:lstStyle/>
          <a:p>
            <a:r>
              <a:rPr lang="en-US" dirty="0">
                <a:latin typeface="Klavika" panose="020B0506040000020004"/>
                <a:cs typeface="Kalinga" panose="020B0502040204020203" pitchFamily="34" charset="0"/>
              </a:rPr>
              <a:t>Forward Error Correction (</a:t>
            </a:r>
            <a:r>
              <a:rPr lang="en-US" dirty="0"/>
              <a:t>FEC)</a:t>
            </a:r>
          </a:p>
        </p:txBody>
      </p:sp>
      <p:sp>
        <p:nvSpPr>
          <p:cNvPr id="3" name="Footer Placeholder 2">
            <a:extLst>
              <a:ext uri="{FF2B5EF4-FFF2-40B4-BE49-F238E27FC236}">
                <a16:creationId xmlns:a16="http://schemas.microsoft.com/office/drawing/2014/main" id="{8B6554A4-06B5-E14B-BC29-2CCDAE6E275A}"/>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F8FF28DF-B554-F544-A522-38D626A13260}"/>
              </a:ext>
            </a:extLst>
          </p:cNvPr>
          <p:cNvSpPr>
            <a:spLocks noGrp="1"/>
          </p:cNvSpPr>
          <p:nvPr>
            <p:ph type="sldNum" sz="quarter" idx="11"/>
          </p:nvPr>
        </p:nvSpPr>
        <p:spPr/>
        <p:txBody>
          <a:bodyPr/>
          <a:lstStyle/>
          <a:p>
            <a:fld id="{9BC932D5-48D2-3F48-87E1-D925B9343798}" type="slidenum">
              <a:rPr lang="en-US" smtClean="0"/>
              <a:pPr/>
              <a:t>6</a:t>
            </a:fld>
            <a:endParaRPr lang="en-US" dirty="0"/>
          </a:p>
        </p:txBody>
      </p:sp>
      <p:sp>
        <p:nvSpPr>
          <p:cNvPr id="7" name="TextBox 6">
            <a:extLst>
              <a:ext uri="{FF2B5EF4-FFF2-40B4-BE49-F238E27FC236}">
                <a16:creationId xmlns:a16="http://schemas.microsoft.com/office/drawing/2014/main" id="{A37EA718-6CBF-4443-BA87-82F82E64A3D6}"/>
              </a:ext>
            </a:extLst>
          </p:cNvPr>
          <p:cNvSpPr txBox="1"/>
          <p:nvPr/>
        </p:nvSpPr>
        <p:spPr>
          <a:xfrm>
            <a:off x="266700" y="3299197"/>
            <a:ext cx="10864265" cy="2400657"/>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000" dirty="0">
                <a:latin typeface="Klavika" panose="020B0506040000020004"/>
                <a:cs typeface="Kalinga" panose="020B0502040204020203" pitchFamily="34" charset="0"/>
              </a:rPr>
              <a:t>FEC is a technology to reduce the video data errors over DisplayPort cable</a:t>
            </a:r>
          </a:p>
          <a:p>
            <a:pPr marL="285750" indent="-285750">
              <a:lnSpc>
                <a:spcPct val="150000"/>
              </a:lnSpc>
              <a:buFont typeface="Wingdings" panose="05000000000000000000" pitchFamily="2" charset="2"/>
              <a:buChar char="§"/>
            </a:pPr>
            <a:r>
              <a:rPr lang="en-US" sz="2000" dirty="0">
                <a:latin typeface="Klavika" panose="020B0506040000020004"/>
                <a:cs typeface="Kalinga" panose="020B0502040204020203" pitchFamily="34" charset="0"/>
              </a:rPr>
              <a:t>DSC achieves compression by referencing adjacent pixels in the same slice. Therefore DSC encoded video frame is sensitive to errors (</a:t>
            </a:r>
            <a:r>
              <a:rPr lang="en-US" sz="2000" dirty="0" err="1">
                <a:latin typeface="Klavika" panose="020B0506040000020004"/>
                <a:cs typeface="Kalinga" panose="020B0502040204020203" pitchFamily="34" charset="0"/>
              </a:rPr>
              <a:t>i.e</a:t>
            </a:r>
            <a:r>
              <a:rPr lang="en-US" sz="2000" dirty="0">
                <a:latin typeface="Klavika" panose="020B0506040000020004"/>
                <a:cs typeface="Kalinga" panose="020B0502040204020203" pitchFamily="34" charset="0"/>
              </a:rPr>
              <a:t> single pixel error during transmission would cause entire DSC slice to fail)</a:t>
            </a:r>
          </a:p>
          <a:p>
            <a:pPr marL="285750" indent="-285750">
              <a:lnSpc>
                <a:spcPct val="150000"/>
              </a:lnSpc>
              <a:buFont typeface="Wingdings" panose="05000000000000000000" pitchFamily="2" charset="2"/>
              <a:buChar char="§"/>
            </a:pPr>
            <a:r>
              <a:rPr lang="en-US" sz="2000" dirty="0">
                <a:latin typeface="Klavika" panose="020B0506040000020004"/>
                <a:cs typeface="Kalinga" panose="020B0502040204020203" pitchFamily="34" charset="0"/>
              </a:rPr>
              <a:t>To solve this problem FEC is designed to work along with DSC to reduce errors</a:t>
            </a:r>
          </a:p>
          <a:p>
            <a:pPr marL="285750" indent="-285750">
              <a:lnSpc>
                <a:spcPct val="150000"/>
              </a:lnSpc>
              <a:buFont typeface="Wingdings" panose="05000000000000000000" pitchFamily="2" charset="2"/>
              <a:buChar char="§"/>
            </a:pPr>
            <a:r>
              <a:rPr lang="en-US" sz="2000" dirty="0">
                <a:latin typeface="Klavika" panose="020B0506040000020004"/>
                <a:cs typeface="Kalinga" panose="020B0502040204020203" pitchFamily="34" charset="0"/>
              </a:rPr>
              <a:t>FEC takes a small amount of link bandwidth overhead (2.4% link bandwidth overhead)</a:t>
            </a:r>
          </a:p>
        </p:txBody>
      </p:sp>
      <p:pic>
        <p:nvPicPr>
          <p:cNvPr id="6" name="Picture 2" descr="Image result for windows desktop backgrounds">
            <a:extLst>
              <a:ext uri="{FF2B5EF4-FFF2-40B4-BE49-F238E27FC236}">
                <a16:creationId xmlns:a16="http://schemas.microsoft.com/office/drawing/2014/main" id="{E7647592-0F7F-4060-B3F0-D2BF93195B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711" y="1401662"/>
            <a:ext cx="1831868" cy="114159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A3C20571-16B7-4BE2-9A3A-E384238D948C}"/>
              </a:ext>
            </a:extLst>
          </p:cNvPr>
          <p:cNvSpPr/>
          <p:nvPr/>
        </p:nvSpPr>
        <p:spPr>
          <a:xfrm>
            <a:off x="4299059" y="1399343"/>
            <a:ext cx="1401288" cy="119314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DSC Encoding</a:t>
            </a:r>
          </a:p>
        </p:txBody>
      </p:sp>
      <p:sp>
        <p:nvSpPr>
          <p:cNvPr id="5" name="Arrow: Right 4">
            <a:extLst>
              <a:ext uri="{FF2B5EF4-FFF2-40B4-BE49-F238E27FC236}">
                <a16:creationId xmlns:a16="http://schemas.microsoft.com/office/drawing/2014/main" id="{D4614EAC-35A6-44F7-B78D-B2866051395D}"/>
              </a:ext>
            </a:extLst>
          </p:cNvPr>
          <p:cNvSpPr/>
          <p:nvPr/>
        </p:nvSpPr>
        <p:spPr>
          <a:xfrm>
            <a:off x="2277922" y="1635576"/>
            <a:ext cx="1827989" cy="6887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Original Frame</a:t>
            </a:r>
          </a:p>
        </p:txBody>
      </p:sp>
      <p:sp>
        <p:nvSpPr>
          <p:cNvPr id="9" name="Arrow: Right 8">
            <a:extLst>
              <a:ext uri="{FF2B5EF4-FFF2-40B4-BE49-F238E27FC236}">
                <a16:creationId xmlns:a16="http://schemas.microsoft.com/office/drawing/2014/main" id="{BDC4AE2F-D203-463F-9771-3D37E1F949E2}"/>
              </a:ext>
            </a:extLst>
          </p:cNvPr>
          <p:cNvSpPr/>
          <p:nvPr/>
        </p:nvSpPr>
        <p:spPr>
          <a:xfrm>
            <a:off x="5890049" y="1657331"/>
            <a:ext cx="1822964" cy="6887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DSC Encoded</a:t>
            </a:r>
          </a:p>
        </p:txBody>
      </p:sp>
      <p:sp>
        <p:nvSpPr>
          <p:cNvPr id="10" name="Rectangle: Rounded Corners 9">
            <a:extLst>
              <a:ext uri="{FF2B5EF4-FFF2-40B4-BE49-F238E27FC236}">
                <a16:creationId xmlns:a16="http://schemas.microsoft.com/office/drawing/2014/main" id="{9725ADA5-240E-45EA-B1A2-EE8704D16FC1}"/>
              </a:ext>
            </a:extLst>
          </p:cNvPr>
          <p:cNvSpPr/>
          <p:nvPr/>
        </p:nvSpPr>
        <p:spPr>
          <a:xfrm>
            <a:off x="7869827" y="1379369"/>
            <a:ext cx="1401288" cy="119314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FEC Encoding</a:t>
            </a:r>
          </a:p>
        </p:txBody>
      </p:sp>
      <p:sp>
        <p:nvSpPr>
          <p:cNvPr id="11" name="Arrow: Right 10">
            <a:extLst>
              <a:ext uri="{FF2B5EF4-FFF2-40B4-BE49-F238E27FC236}">
                <a16:creationId xmlns:a16="http://schemas.microsoft.com/office/drawing/2014/main" id="{23889D23-0BB2-44CB-B6D0-3536890A1625}"/>
              </a:ext>
            </a:extLst>
          </p:cNvPr>
          <p:cNvSpPr/>
          <p:nvPr/>
        </p:nvSpPr>
        <p:spPr>
          <a:xfrm>
            <a:off x="9427929" y="1657331"/>
            <a:ext cx="1971304" cy="6887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DSC with FEC</a:t>
            </a:r>
          </a:p>
        </p:txBody>
      </p:sp>
    </p:spTree>
    <p:extLst>
      <p:ext uri="{BB962C8B-B14F-4D97-AF65-F5344CB8AC3E}">
        <p14:creationId xmlns:p14="http://schemas.microsoft.com/office/powerpoint/2010/main" val="126943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AMD Target </a:t>
            </a:r>
            <a:r>
              <a:rPr lang="en-US" dirty="0" err="1"/>
              <a:t>Bpp</a:t>
            </a:r>
            <a:r>
              <a:rPr lang="en-US" dirty="0"/>
              <a:t> Policy Overview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60</a:t>
            </a:fld>
            <a:endParaRPr lang="en-US" dirty="0"/>
          </a:p>
        </p:txBody>
      </p:sp>
      <p:pic>
        <p:nvPicPr>
          <p:cNvPr id="2" name="Picture 1">
            <a:extLst>
              <a:ext uri="{FF2B5EF4-FFF2-40B4-BE49-F238E27FC236}">
                <a16:creationId xmlns:a16="http://schemas.microsoft.com/office/drawing/2014/main" id="{F0F5211A-46C8-4151-B0F0-C62B50E10A44}"/>
              </a:ext>
            </a:extLst>
          </p:cNvPr>
          <p:cNvPicPr>
            <a:picLocks noChangeAspect="1"/>
          </p:cNvPicPr>
          <p:nvPr/>
        </p:nvPicPr>
        <p:blipFill>
          <a:blip r:embed="rId2"/>
          <a:stretch>
            <a:fillRect/>
          </a:stretch>
        </p:blipFill>
        <p:spPr>
          <a:xfrm>
            <a:off x="6096000" y="1102367"/>
            <a:ext cx="5029200" cy="4991100"/>
          </a:xfrm>
          <a:prstGeom prst="rect">
            <a:avLst/>
          </a:prstGeom>
        </p:spPr>
      </p:pic>
      <p:sp>
        <p:nvSpPr>
          <p:cNvPr id="4" name="TextBox 3">
            <a:extLst>
              <a:ext uri="{FF2B5EF4-FFF2-40B4-BE49-F238E27FC236}">
                <a16:creationId xmlns:a16="http://schemas.microsoft.com/office/drawing/2014/main" id="{2E57CA06-449F-476E-B113-EA408B7C37FA}"/>
              </a:ext>
            </a:extLst>
          </p:cNvPr>
          <p:cNvSpPr txBox="1"/>
          <p:nvPr/>
        </p:nvSpPr>
        <p:spPr>
          <a:xfrm>
            <a:off x="494755" y="1107097"/>
            <a:ext cx="5125674" cy="3442609"/>
          </a:xfrm>
          <a:prstGeom prst="rect">
            <a:avLst/>
          </a:prstGeom>
          <a:noFill/>
        </p:spPr>
        <p:txBody>
          <a:bodyPr wrap="square" rtlCol="0">
            <a:spAutoFit/>
          </a:bodyPr>
          <a:lstStyle/>
          <a:p>
            <a:pPr marL="342900" indent="-342900" algn="l">
              <a:lnSpc>
                <a:spcPct val="250000"/>
              </a:lnSpc>
              <a:buFont typeface="Wingdings" panose="05000000000000000000" pitchFamily="2" charset="2"/>
              <a:buChar char="§"/>
            </a:pPr>
            <a:r>
              <a:rPr lang="en-US" dirty="0">
                <a:latin typeface="Klavika" panose="020B0506040000020004" pitchFamily="34" charset="0"/>
              </a:rPr>
              <a:t>Validate with No DSC Compression</a:t>
            </a:r>
          </a:p>
          <a:p>
            <a:pPr marL="342900" indent="-342900" algn="l">
              <a:lnSpc>
                <a:spcPct val="250000"/>
              </a:lnSpc>
              <a:buFont typeface="Wingdings" panose="05000000000000000000" pitchFamily="2" charset="2"/>
              <a:buChar char="§"/>
            </a:pPr>
            <a:r>
              <a:rPr lang="en-US" dirty="0">
                <a:latin typeface="Klavika" panose="020B0506040000020004" pitchFamily="34" charset="0"/>
              </a:rPr>
              <a:t>Validate with Maximum DSC Compression</a:t>
            </a:r>
          </a:p>
          <a:p>
            <a:pPr marL="342900" indent="-342900" algn="l">
              <a:lnSpc>
                <a:spcPct val="250000"/>
              </a:lnSpc>
              <a:buFont typeface="Wingdings" panose="05000000000000000000" pitchFamily="2" charset="2"/>
              <a:buChar char="§"/>
            </a:pPr>
            <a:r>
              <a:rPr lang="en-US" dirty="0">
                <a:latin typeface="Klavika" panose="020B0506040000020004" pitchFamily="34" charset="0"/>
              </a:rPr>
              <a:t>Validate with Minimum DSC Compression</a:t>
            </a:r>
          </a:p>
          <a:p>
            <a:pPr marL="342900" indent="-342900">
              <a:lnSpc>
                <a:spcPct val="250000"/>
              </a:lnSpc>
              <a:buFont typeface="Wingdings" panose="05000000000000000000" pitchFamily="2" charset="2"/>
              <a:buChar char="§"/>
            </a:pPr>
            <a:r>
              <a:rPr lang="en-US" dirty="0">
                <a:latin typeface="Klavika" panose="020B0506040000020004" pitchFamily="34" charset="0"/>
              </a:rPr>
              <a:t>DSC Optimization Algorithm</a:t>
            </a:r>
          </a:p>
          <a:p>
            <a:pPr marL="342900" indent="-342900">
              <a:lnSpc>
                <a:spcPct val="250000"/>
              </a:lnSpc>
              <a:buFont typeface="Wingdings" panose="05000000000000000000" pitchFamily="2" charset="2"/>
              <a:buChar char="§"/>
            </a:pPr>
            <a:r>
              <a:rPr lang="en-US" dirty="0">
                <a:latin typeface="Klavika" panose="020B0506040000020004" pitchFamily="34" charset="0"/>
              </a:rPr>
              <a:t>DSC Elimination Algorithm</a:t>
            </a:r>
          </a:p>
        </p:txBody>
      </p:sp>
      <p:sp>
        <p:nvSpPr>
          <p:cNvPr id="5" name="TextBox 4">
            <a:extLst>
              <a:ext uri="{FF2B5EF4-FFF2-40B4-BE49-F238E27FC236}">
                <a16:creationId xmlns:a16="http://schemas.microsoft.com/office/drawing/2014/main" id="{F3346969-968D-454E-931A-AD4CFB7BC914}"/>
              </a:ext>
            </a:extLst>
          </p:cNvPr>
          <p:cNvSpPr txBox="1"/>
          <p:nvPr/>
        </p:nvSpPr>
        <p:spPr>
          <a:xfrm>
            <a:off x="494755" y="4723002"/>
            <a:ext cx="5494984" cy="646331"/>
          </a:xfrm>
          <a:prstGeom prst="rect">
            <a:avLst/>
          </a:prstGeom>
          <a:noFill/>
        </p:spPr>
        <p:txBody>
          <a:bodyPr wrap="square" rtlCol="0" anchor="t">
            <a:spAutoFit/>
          </a:bodyPr>
          <a:lstStyle/>
          <a:p>
            <a:pPr algn="l"/>
            <a:r>
              <a:rPr lang="en-US" dirty="0">
                <a:solidFill>
                  <a:srgbClr val="FF0000"/>
                </a:solidFill>
                <a:latin typeface="Klavika"/>
              </a:rPr>
              <a:t>Try to “fairly” distribute bandwidths among DSC capable streams to fully utilize link bandwidth</a:t>
            </a:r>
          </a:p>
        </p:txBody>
      </p:sp>
    </p:spTree>
    <p:extLst>
      <p:ext uri="{BB962C8B-B14F-4D97-AF65-F5344CB8AC3E}">
        <p14:creationId xmlns:p14="http://schemas.microsoft.com/office/powerpoint/2010/main" val="49060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No/Maximum/Minimum Compression Validation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61</a:t>
            </a:fld>
            <a:endParaRPr lang="en-US" dirty="0"/>
          </a:p>
        </p:txBody>
      </p:sp>
      <mc:AlternateContent xmlns:mc="http://schemas.openxmlformats.org/markup-compatibility/2006" xmlns:a14="http://schemas.microsoft.com/office/drawing/2010/main">
        <mc:Choice Requires="a14">
          <p:graphicFrame>
            <p:nvGraphicFramePr>
              <p:cNvPr id="12" name="Table Placeholder 6">
                <a:extLst>
                  <a:ext uri="{FF2B5EF4-FFF2-40B4-BE49-F238E27FC236}">
                    <a16:creationId xmlns:a16="http://schemas.microsoft.com/office/drawing/2014/main" id="{0FAEE167-E028-4B65-AF65-B03C93722E91}"/>
                  </a:ext>
                </a:extLst>
              </p:cNvPr>
              <p:cNvGraphicFramePr>
                <a:graphicFrameLocks/>
              </p:cNvGraphicFramePr>
              <p:nvPr>
                <p:extLst>
                  <p:ext uri="{D42A27DB-BD31-4B8C-83A1-F6EECF244321}">
                    <p14:modId xmlns:p14="http://schemas.microsoft.com/office/powerpoint/2010/main" val="734379632"/>
                  </p:ext>
                </p:extLst>
              </p:nvPr>
            </p:nvGraphicFramePr>
            <p:xfrm>
              <a:off x="587229" y="988412"/>
              <a:ext cx="5679347" cy="4865220"/>
            </p:xfrm>
            <a:graphic>
              <a:graphicData uri="http://schemas.openxmlformats.org/drawingml/2006/table">
                <a:tbl>
                  <a:tblPr firstRow="1" bandRow="1">
                    <a:tableStyleId>{5C22544A-7EE6-4342-B048-85BDC9FD1C3A}</a:tableStyleId>
                  </a:tblPr>
                  <a:tblGrid>
                    <a:gridCol w="5679347">
                      <a:extLst>
                        <a:ext uri="{9D8B030D-6E8A-4147-A177-3AD203B41FA5}">
                          <a16:colId xmlns:a16="http://schemas.microsoft.com/office/drawing/2014/main" val="2212825241"/>
                        </a:ext>
                      </a:extLst>
                    </a:gridCol>
                  </a:tblGrid>
                  <a:tr h="1256134">
                    <a:tc>
                      <a:txBody>
                        <a:bodyPr/>
                        <a:lstStyle/>
                        <a:p>
                          <a:pPr marL="0" indent="0" algn="l">
                            <a:lnSpc>
                              <a:spcPct val="100000"/>
                            </a:lnSpc>
                            <a:buFont typeface="Arial" panose="020B0604020202020204" pitchFamily="34" charset="0"/>
                            <a:buNone/>
                          </a:pPr>
                          <a:r>
                            <a:rPr lang="en-US" sz="1600" b="0" dirty="0">
                              <a:solidFill>
                                <a:schemeClr val="tx1"/>
                              </a:solidFill>
                              <a:latin typeface="Klavika" panose="020B0506040000020004" pitchFamily="34" charset="0"/>
                            </a:rPr>
                            <a:t>Timing Bandwidth Set with No DSC Compression:</a:t>
                          </a:r>
                        </a:p>
                        <a:p>
                          <a:pPr marL="0" indent="0" algn="l">
                            <a:lnSpc>
                              <a:spcPct val="100000"/>
                            </a:lnSpc>
                            <a:buFont typeface="Arial" panose="020B0604020202020204" pitchFamily="34" charset="0"/>
                            <a:buNone/>
                          </a:pPr>
                          <a:endParaRPr lang="en-US" sz="1600" b="0" dirty="0">
                            <a:solidFill>
                              <a:schemeClr val="tx1"/>
                            </a:solidFill>
                            <a:latin typeface="Klavika" panose="020B05060400000200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14:m>
                            <m:oMathPara xmlns:m="http://schemas.openxmlformats.org/officeDocument/2006/math">
                              <m:oMathParaPr>
                                <m:jc m:val="left"/>
                              </m:oMathParaPr>
                              <m:oMath xmlns:m="http://schemas.openxmlformats.org/officeDocument/2006/math">
                                <m:r>
                                  <a:rPr lang="en-US" sz="1200" b="0" i="1" smtClean="0">
                                    <a:solidFill>
                                      <a:schemeClr val="tx1"/>
                                    </a:solidFill>
                                    <a:latin typeface="Cambria Math" panose="02040503050406030204" pitchFamily="18" charset="0"/>
                                  </a:rPr>
                                  <m:t>𝑇𝑖𝑚𝑖𝑛𝑔𝐵𝑤𝑆𝑒𝑡</m:t>
                                </m:r>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𝑇𝑖𝑚𝑖𝑛𝑔𝐵</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𝑤</m:t>
                                    </m:r>
                                  </m:e>
                                  <m:sub>
                                    <m:r>
                                      <a:rPr lang="en-US" sz="1200" b="0" i="1" smtClean="0">
                                        <a:solidFill>
                                          <a:schemeClr val="tx1"/>
                                        </a:solidFill>
                                        <a:latin typeface="Cambria Math" panose="02040503050406030204" pitchFamily="18" charset="0"/>
                                      </a:rPr>
                                      <m:t>𝑁𝑜𝐷𝑆</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𝐶</m:t>
                                        </m:r>
                                      </m:e>
                                      <m:sub>
                                        <m:r>
                                          <a:rPr lang="en-US" sz="1200" b="0" i="1" smtClean="0">
                                            <a:solidFill>
                                              <a:schemeClr val="tx1"/>
                                            </a:solidFill>
                                            <a:latin typeface="Cambria Math" panose="02040503050406030204" pitchFamily="18" charset="0"/>
                                          </a:rPr>
                                          <m:t>1</m:t>
                                        </m:r>
                                      </m:sub>
                                    </m:sSub>
                                  </m:sub>
                                </m:sSub>
                                <m:r>
                                  <a:rPr lang="en-US" sz="1200" b="0" i="1" smtClean="0">
                                    <a:solidFill>
                                      <a:schemeClr val="tx1"/>
                                    </a:solidFill>
                                    <a:latin typeface="Cambria Math" panose="02040503050406030204" pitchFamily="18" charset="0"/>
                                  </a:rPr>
                                  <m:t>, </m:t>
                                </m:r>
                                <m:r>
                                  <a:rPr lang="en-US" sz="1200" b="0" i="1" smtClean="0">
                                    <a:solidFill>
                                      <a:schemeClr val="tx1"/>
                                    </a:solidFill>
                                    <a:latin typeface="Cambria Math" panose="02040503050406030204" pitchFamily="18" charset="0"/>
                                  </a:rPr>
                                  <m:t>𝑇𝑖𝑚𝑖𝑛𝑔𝐵</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𝑤</m:t>
                                    </m:r>
                                  </m:e>
                                  <m:sub>
                                    <m:r>
                                      <a:rPr lang="en-US" sz="1200" b="0" i="1" smtClean="0">
                                        <a:solidFill>
                                          <a:schemeClr val="tx1"/>
                                        </a:solidFill>
                                        <a:latin typeface="Cambria Math" panose="02040503050406030204" pitchFamily="18" charset="0"/>
                                      </a:rPr>
                                      <m:t>𝑁𝑜𝐷𝑆</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𝐶</m:t>
                                        </m:r>
                                      </m:e>
                                      <m:sub>
                                        <m:r>
                                          <a:rPr lang="en-US" sz="1200" b="0" i="1" smtClean="0">
                                            <a:solidFill>
                                              <a:schemeClr val="tx1"/>
                                            </a:solidFill>
                                            <a:latin typeface="Cambria Math" panose="02040503050406030204" pitchFamily="18" charset="0"/>
                                          </a:rPr>
                                          <m:t>2</m:t>
                                        </m:r>
                                      </m:sub>
                                    </m:sSub>
                                  </m:sub>
                                </m:sSub>
                                <m:r>
                                  <a:rPr lang="en-US" sz="1200" b="0" i="1" smtClean="0">
                                    <a:solidFill>
                                      <a:schemeClr val="tx1"/>
                                    </a:solidFill>
                                    <a:latin typeface="Cambria Math" panose="02040503050406030204" pitchFamily="18" charset="0"/>
                                  </a:rPr>
                                  <m:t>, …, </m:t>
                                </m:r>
                                <m:r>
                                  <a:rPr lang="en-US" sz="1200" b="0" i="1" smtClean="0">
                                    <a:solidFill>
                                      <a:schemeClr val="tx1"/>
                                    </a:solidFill>
                                    <a:latin typeface="Cambria Math" panose="02040503050406030204" pitchFamily="18" charset="0"/>
                                  </a:rPr>
                                  <m:t>𝑇𝑖𝑚𝑖𝑛𝑔𝐵</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𝑤</m:t>
                                    </m:r>
                                  </m:e>
                                  <m:sub>
                                    <m:r>
                                      <a:rPr lang="en-US" sz="1200" b="0" i="1" smtClean="0">
                                        <a:solidFill>
                                          <a:schemeClr val="tx1"/>
                                        </a:solidFill>
                                        <a:latin typeface="Cambria Math" panose="02040503050406030204" pitchFamily="18" charset="0"/>
                                      </a:rPr>
                                      <m:t>𝑁𝑜𝐷𝑆</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𝐶</m:t>
                                        </m:r>
                                      </m:e>
                                      <m:sub>
                                        <m:r>
                                          <a:rPr lang="en-US" sz="1200" b="0" i="1" smtClean="0">
                                            <a:solidFill>
                                              <a:schemeClr val="tx1"/>
                                            </a:solidFill>
                                            <a:latin typeface="Cambria Math" panose="02040503050406030204" pitchFamily="18" charset="0"/>
                                          </a:rPr>
                                          <m:t>𝑛</m:t>
                                        </m:r>
                                      </m:sub>
                                    </m:sSub>
                                  </m:sub>
                                </m:sSub>
                                <m:r>
                                  <a:rPr lang="en-US" sz="1200" b="0" i="1" smtClean="0">
                                    <a:solidFill>
                                      <a:schemeClr val="tx1"/>
                                    </a:solidFill>
                                    <a:latin typeface="Cambria Math" panose="02040503050406030204" pitchFamily="18" charset="0"/>
                                  </a:rPr>
                                  <m:t>}</m:t>
                                </m:r>
                              </m:oMath>
                            </m:oMathPara>
                          </a14:m>
                          <a:endParaRPr lang="en-US" sz="1200" dirty="0">
                            <a:solidFill>
                              <a:schemeClr val="tx1"/>
                            </a:solidFill>
                            <a:latin typeface="Klavika" panose="020B0506040000020004" pitchFamily="34" charset="0"/>
                          </a:endParaRPr>
                        </a:p>
                        <a:p>
                          <a:pPr marL="0" indent="0" algn="l">
                            <a:lnSpc>
                              <a:spcPct val="100000"/>
                            </a:lnSpc>
                            <a:buFont typeface="Arial" panose="020B0604020202020204" pitchFamily="34" charset="0"/>
                            <a:buNone/>
                          </a:pPr>
                          <a:endParaRPr lang="en-US" sz="1600" b="0" dirty="0">
                            <a:solidFill>
                              <a:schemeClr val="tx1"/>
                            </a:solidFill>
                            <a:latin typeface="Klavika" panose="020B0506040000020004" pitchFamily="34" charset="0"/>
                          </a:endParaRPr>
                        </a:p>
                      </a:txBody>
                      <a:tcPr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2402428"/>
                      </a:ext>
                    </a:extLst>
                  </a:tr>
                  <a:tr h="1555325">
                    <a:tc>
                      <a:txBody>
                        <a:bodyPr/>
                        <a:lstStyle/>
                        <a:p>
                          <a:pPr marL="0" indent="0" algn="l">
                            <a:lnSpc>
                              <a:spcPct val="100000"/>
                            </a:lnSpc>
                            <a:buFont typeface="Arial" panose="020B0604020202020204" pitchFamily="34" charset="0"/>
                            <a:buNone/>
                          </a:pPr>
                          <a:r>
                            <a:rPr lang="en-US" sz="1600" b="0" dirty="0">
                              <a:solidFill>
                                <a:schemeClr val="tx1"/>
                              </a:solidFill>
                              <a:latin typeface="Klavika" panose="020B0506040000020004" pitchFamily="34" charset="0"/>
                            </a:rPr>
                            <a:t>Timing Bandwidth Set with Max DSC Compression:</a:t>
                          </a:r>
                        </a:p>
                        <a:p>
                          <a:pPr marL="0" indent="0" algn="l">
                            <a:lnSpc>
                              <a:spcPct val="100000"/>
                            </a:lnSpc>
                            <a:buFont typeface="Arial" panose="020B0604020202020204" pitchFamily="34" charset="0"/>
                            <a:buNone/>
                          </a:pPr>
                          <a:endParaRPr lang="en-US" sz="1600" b="0" dirty="0">
                            <a:solidFill>
                              <a:schemeClr val="tx1"/>
                            </a:solidFill>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𝑇𝑖𝑚𝑖𝑛𝑔𝐵𝑤𝑆𝑒𝑡</m:t>
                                </m:r>
                                <m:r>
                                  <a:rPr lang="en-US" sz="1100" b="0" i="1" smtClean="0">
                                    <a:latin typeface="Cambria Math" panose="02040503050406030204" pitchFamily="18" charset="0"/>
                                  </a:rPr>
                                  <m:t>=</m:t>
                                </m:r>
                                <m:d>
                                  <m:dPr>
                                    <m:begChr m:val="{"/>
                                    <m:endChr m:val="}"/>
                                    <m:ctrlPr>
                                      <a:rPr lang="en-US" sz="1100" b="0" i="1" smtClean="0">
                                        <a:latin typeface="Cambria Math" panose="02040503050406030204" pitchFamily="18" charset="0"/>
                                      </a:rPr>
                                    </m:ctrlPr>
                                  </m:dPr>
                                  <m:e>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𝑀𝑎𝑥𝐷𝑆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1</m:t>
                                            </m:r>
                                          </m:sub>
                                        </m:sSub>
                                      </m:sub>
                                    </m:sSub>
                                    <m:r>
                                      <a:rPr lang="en-US" sz="1100" b="0" i="1" smtClean="0">
                                        <a:latin typeface="Cambria Math" panose="02040503050406030204" pitchFamily="18" charset="0"/>
                                      </a:rPr>
                                      <m:t>, </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𝑀𝑎𝑥𝐷𝑆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2</m:t>
                                            </m:r>
                                          </m:sub>
                                        </m:sSub>
                                      </m:sub>
                                    </m:sSub>
                                    <m:r>
                                      <a:rPr lang="en-US" sz="1100" b="0" i="1" smtClean="0">
                                        <a:latin typeface="Cambria Math" panose="02040503050406030204" pitchFamily="18" charset="0"/>
                                      </a:rPr>
                                      <m:t>, …, </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𝑀𝑎𝑥𝐷𝑆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𝑛</m:t>
                                            </m:r>
                                          </m:sub>
                                        </m:sSub>
                                      </m:sub>
                                    </m:sSub>
                                  </m:e>
                                </m:d>
                              </m:oMath>
                            </m:oMathPara>
                          </a14:m>
                          <a:endParaRPr lang="en-US" sz="1600" b="0" i="1" dirty="0">
                            <a:latin typeface="Cambria Math" panose="02040503050406030204" pitchFamily="18" charset="0"/>
                          </a:endParaRPr>
                        </a:p>
                        <a:p>
                          <a:pPr algn="l"/>
                          <a:endParaRPr lang="en-US" sz="1600" b="0" i="1" dirty="0">
                            <a:latin typeface="Cambria Math" panose="02040503050406030204" pitchFamily="18"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𝑤h𝑒𝑟𝑒</m:t>
                                </m:r>
                                <m:r>
                                  <a:rPr lang="en-US" sz="1100" b="0" i="1" smtClean="0">
                                    <a:latin typeface="Cambria Math" panose="02040503050406030204" pitchFamily="18" charset="0"/>
                                  </a:rPr>
                                  <m:t>:</m:t>
                                </m:r>
                              </m:oMath>
                            </m:oMathPara>
                          </a14:m>
                          <a:endParaRPr lang="en-US" sz="1100" b="0" i="1" dirty="0">
                            <a:latin typeface="Cambria Math" panose="02040503050406030204" pitchFamily="18" charset="0"/>
                          </a:endParaRPr>
                        </a:p>
                        <a:p>
                          <a:pPr algn="l"/>
                          <a:endParaRPr lang="en-US" sz="1100" b="0" i="1" dirty="0">
                            <a:latin typeface="Cambria Math" panose="02040503050406030204" pitchFamily="18"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𝑀𝑎𝑥𝐷𝑆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r>
                                  <a:rPr lang="en-US" sz="1100" b="0" i="1" smtClean="0">
                                    <a:latin typeface="Cambria Math" panose="02040503050406030204" pitchFamily="18" charset="0"/>
                                  </a:rPr>
                                  <m:t>=</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d>
                                  <m:dPr>
                                    <m:ctrlPr>
                                      <a:rPr lang="en-US" sz="1100" b="0" i="1" smtClean="0">
                                        <a:latin typeface="Cambria Math" panose="02040503050406030204" pitchFamily="18" charset="0"/>
                                      </a:rPr>
                                    </m:ctrlPr>
                                  </m:dPr>
                                  <m:e>
                                    <m:r>
                                      <a:rPr lang="en-US" sz="1100" b="0" i="1" smtClean="0">
                                        <a:latin typeface="Cambria Math" panose="02040503050406030204" pitchFamily="18" charset="0"/>
                                      </a:rPr>
                                      <m:t>𝑀𝑖𝑛𝑇𝑎𝑟𝑔𝑒𝑡𝐵𝑝𝑝</m:t>
                                    </m:r>
                                  </m:e>
                                </m:d>
                                <m:r>
                                  <a:rPr lang="en-US" sz="1100" b="0" i="1" smtClean="0">
                                    <a:latin typeface="Cambria Math" panose="02040503050406030204" pitchFamily="18" charset="0"/>
                                  </a:rPr>
                                  <m:t> </m:t>
                                </m:r>
                                <m:r>
                                  <a:rPr lang="en-US" sz="1100" b="0" i="1" smtClean="0">
                                    <a:latin typeface="Cambria Math" panose="02040503050406030204" pitchFamily="18" charset="0"/>
                                  </a:rPr>
                                  <m:t>𝑖𝑓</m:t>
                                </m:r>
                                <m:r>
                                  <a:rPr lang="en-US" sz="1100" b="0" i="1" smtClean="0">
                                    <a:latin typeface="Cambria Math" panose="02040503050406030204" pitchFamily="18" charset="0"/>
                                  </a:rPr>
                                  <m:t> </m:t>
                                </m:r>
                                <m:r>
                                  <a:rPr lang="en-US" sz="1100" b="0" i="1" smtClean="0">
                                    <a:latin typeface="Cambria Math" panose="02040503050406030204" pitchFamily="18" charset="0"/>
                                  </a:rPr>
                                  <m:t>𝑇𝑖𝑚𝑖𝑛</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𝑔</m:t>
                                    </m:r>
                                  </m:e>
                                  <m:sub>
                                    <m:r>
                                      <a:rPr lang="en-US" sz="1100" b="0" i="1" smtClean="0">
                                        <a:latin typeface="Cambria Math" panose="02040503050406030204" pitchFamily="18" charset="0"/>
                                      </a:rPr>
                                      <m:t>𝑖</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𝑖𝑠</m:t>
                                </m:r>
                                <m:r>
                                  <a:rPr lang="en-US" sz="1100" b="0" i="1" smtClean="0">
                                    <a:latin typeface="Cambria Math" panose="02040503050406030204" pitchFamily="18" charset="0"/>
                                  </a:rPr>
                                  <m:t> </m:t>
                                </m:r>
                                <m:r>
                                  <a:rPr lang="en-US" sz="1100" b="0" i="1" smtClean="0">
                                    <a:latin typeface="Cambria Math" panose="02040503050406030204" pitchFamily="18" charset="0"/>
                                  </a:rPr>
                                  <m:t>𝐷𝑆𝐶</m:t>
                                </m:r>
                                <m:r>
                                  <a:rPr lang="en-US" sz="1100" b="0" i="1" smtClean="0">
                                    <a:latin typeface="Cambria Math" panose="02040503050406030204" pitchFamily="18" charset="0"/>
                                  </a:rPr>
                                  <m:t> </m:t>
                                </m:r>
                                <m:r>
                                  <a:rPr lang="en-US" sz="1100" b="0" i="1" smtClean="0">
                                    <a:latin typeface="Cambria Math" panose="02040503050406030204" pitchFamily="18" charset="0"/>
                                  </a:rPr>
                                  <m:t>𝑐𝑎𝑝𝑎𝑏𝑙𝑒</m:t>
                                </m:r>
                              </m:oMath>
                            </m:oMathPara>
                          </a14:m>
                          <a:endParaRPr lang="en-US" sz="1100" b="0" dirty="0">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𝑀𝑎𝑥𝐷𝑆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r>
                                  <a:rPr lang="en-US" sz="1100" b="0" i="1" smtClean="0">
                                    <a:latin typeface="Cambria Math" panose="02040503050406030204" pitchFamily="18" charset="0"/>
                                  </a:rPr>
                                  <m:t>=</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𝑁𝑜𝐷𝑆𝐶</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𝑖𝑓</m:t>
                                </m:r>
                                <m:r>
                                  <a:rPr lang="en-US" sz="1100" b="0" i="1" smtClean="0">
                                    <a:latin typeface="Cambria Math" panose="02040503050406030204" pitchFamily="18" charset="0"/>
                                  </a:rPr>
                                  <m:t> </m:t>
                                </m:r>
                                <m:r>
                                  <a:rPr lang="en-US" sz="1100" b="0" i="1" smtClean="0">
                                    <a:latin typeface="Cambria Math" panose="02040503050406030204" pitchFamily="18" charset="0"/>
                                  </a:rPr>
                                  <m:t>𝑇𝑖𝑚𝑖𝑛</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𝑔</m:t>
                                    </m:r>
                                  </m:e>
                                  <m:sub>
                                    <m:r>
                                      <a:rPr lang="en-US" sz="1100" b="0" i="1" smtClean="0">
                                        <a:latin typeface="Cambria Math" panose="02040503050406030204" pitchFamily="18" charset="0"/>
                                      </a:rPr>
                                      <m:t>𝑖</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𝑖𝑠</m:t>
                                </m:r>
                                <m:r>
                                  <a:rPr lang="en-US" sz="1100" b="0" i="1" smtClean="0">
                                    <a:latin typeface="Cambria Math" panose="02040503050406030204" pitchFamily="18" charset="0"/>
                                  </a:rPr>
                                  <m:t> </m:t>
                                </m:r>
                                <m:r>
                                  <a:rPr lang="en-US" sz="1100" b="0" i="1" smtClean="0">
                                    <a:latin typeface="Cambria Math" panose="02040503050406030204" pitchFamily="18" charset="0"/>
                                  </a:rPr>
                                  <m:t>𝑁𝑂𝑇</m:t>
                                </m:r>
                                <m:r>
                                  <a:rPr lang="en-US" sz="1100" b="0" i="1" smtClean="0">
                                    <a:latin typeface="Cambria Math" panose="02040503050406030204" pitchFamily="18" charset="0"/>
                                  </a:rPr>
                                  <m:t> </m:t>
                                </m:r>
                                <m:r>
                                  <a:rPr lang="en-US" sz="1100" b="0" i="1" smtClean="0">
                                    <a:latin typeface="Cambria Math" panose="02040503050406030204" pitchFamily="18" charset="0"/>
                                  </a:rPr>
                                  <m:t>𝐷𝑆𝐶</m:t>
                                </m:r>
                                <m:r>
                                  <a:rPr lang="en-US" sz="1100" b="0" i="1" smtClean="0">
                                    <a:latin typeface="Cambria Math" panose="02040503050406030204" pitchFamily="18" charset="0"/>
                                  </a:rPr>
                                  <m:t> </m:t>
                                </m:r>
                                <m:r>
                                  <a:rPr lang="en-US" sz="1100" b="0" i="1" smtClean="0">
                                    <a:latin typeface="Cambria Math" panose="02040503050406030204" pitchFamily="18" charset="0"/>
                                  </a:rPr>
                                  <m:t>𝑐𝑎𝑝𝑎𝑏𝑙𝑒</m:t>
                                </m:r>
                              </m:oMath>
                            </m:oMathPara>
                          </a14:m>
                          <a:endParaRPr lang="en-US" sz="1100" b="0" dirty="0">
                            <a:latin typeface="Klavika" panose="020B0506040000020004" pitchFamily="34" charset="0"/>
                          </a:endParaRPr>
                        </a:p>
                        <a:p>
                          <a:pPr marL="0" indent="0" algn="l">
                            <a:lnSpc>
                              <a:spcPct val="100000"/>
                            </a:lnSpc>
                            <a:buFont typeface="Arial" panose="020B0604020202020204" pitchFamily="34" charset="0"/>
                            <a:buNone/>
                          </a:pPr>
                          <a:endParaRPr lang="en-US" sz="1600" b="0" dirty="0">
                            <a:solidFill>
                              <a:schemeClr val="tx1"/>
                            </a:solidFill>
                            <a:latin typeface="Klavika" panose="020B0506040000020004" pitchFamily="34" charset="0"/>
                          </a:endParaRP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02580913"/>
                      </a:ext>
                    </a:extLst>
                  </a:tr>
                  <a:tr h="1239818">
                    <a:tc>
                      <a:txBody>
                        <a:bodyPr/>
                        <a:lstStyle/>
                        <a:p>
                          <a:pPr marL="0" indent="0" algn="l">
                            <a:lnSpc>
                              <a:spcPct val="100000"/>
                            </a:lnSpc>
                            <a:buFont typeface="Arial" panose="020B0604020202020204" pitchFamily="34" charset="0"/>
                            <a:buNone/>
                          </a:pPr>
                          <a:r>
                            <a:rPr lang="en-US" sz="1600" b="0" dirty="0">
                              <a:solidFill>
                                <a:schemeClr val="tx1"/>
                              </a:solidFill>
                              <a:latin typeface="Klavika" panose="020B0506040000020004" pitchFamily="34" charset="0"/>
                            </a:rPr>
                            <a:t>Timing Bandwidth Set with Min DSC Compression:</a:t>
                          </a:r>
                        </a:p>
                        <a:p>
                          <a:pPr marL="0" indent="0" algn="l">
                            <a:lnSpc>
                              <a:spcPct val="100000"/>
                            </a:lnSpc>
                            <a:buFont typeface="Arial" panose="020B0604020202020204" pitchFamily="34" charset="0"/>
                            <a:buNone/>
                          </a:pPr>
                          <a:endParaRPr lang="en-US" sz="1600" b="0" dirty="0">
                            <a:solidFill>
                              <a:schemeClr val="tx1"/>
                            </a:solidFill>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𝑇𝑖𝑚𝑖𝑛𝑔𝐵𝑤𝑆𝑒𝑡</m:t>
                                </m:r>
                                <m:r>
                                  <a:rPr lang="en-US" sz="1100" b="0" i="1" smtClean="0">
                                    <a:latin typeface="Cambria Math" panose="02040503050406030204" pitchFamily="18" charset="0"/>
                                  </a:rPr>
                                  <m:t>=</m:t>
                                </m:r>
                                <m:d>
                                  <m:dPr>
                                    <m:begChr m:val="{"/>
                                    <m:endChr m:val="}"/>
                                    <m:ctrlPr>
                                      <a:rPr lang="en-US" sz="1100" b="0" i="1" smtClean="0">
                                        <a:latin typeface="Cambria Math" panose="02040503050406030204" pitchFamily="18" charset="0"/>
                                      </a:rPr>
                                    </m:ctrlPr>
                                  </m:dPr>
                                  <m:e>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𝑀𝑖𝑛𝐷𝑆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1</m:t>
                                            </m:r>
                                          </m:sub>
                                        </m:sSub>
                                      </m:sub>
                                    </m:sSub>
                                    <m:r>
                                      <a:rPr lang="en-US" sz="1100" b="0" i="1" smtClean="0">
                                        <a:latin typeface="Cambria Math" panose="02040503050406030204" pitchFamily="18" charset="0"/>
                                      </a:rPr>
                                      <m:t>, </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𝑀𝑖𝑛𝐷𝑆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2</m:t>
                                            </m:r>
                                          </m:sub>
                                        </m:sSub>
                                      </m:sub>
                                    </m:sSub>
                                    <m:r>
                                      <a:rPr lang="en-US" sz="1100" b="0" i="1" smtClean="0">
                                        <a:latin typeface="Cambria Math" panose="02040503050406030204" pitchFamily="18" charset="0"/>
                                      </a:rPr>
                                      <m:t>, …, </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𝑀𝑖𝑛𝐷𝑆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𝑛</m:t>
                                            </m:r>
                                          </m:sub>
                                        </m:sSub>
                                      </m:sub>
                                    </m:sSub>
                                  </m:e>
                                </m:d>
                              </m:oMath>
                            </m:oMathPara>
                          </a14:m>
                          <a:endParaRPr lang="en-US" sz="1100" b="0" i="1" dirty="0">
                            <a:latin typeface="Cambria Math" panose="02040503050406030204" pitchFamily="18" charset="0"/>
                          </a:endParaRPr>
                        </a:p>
                        <a:p>
                          <a:pPr algn="l"/>
                          <a:endParaRPr lang="en-US" sz="1100" b="0" i="1" dirty="0">
                            <a:latin typeface="Cambria Math" panose="02040503050406030204" pitchFamily="18"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𝑤h𝑒𝑟𝑒</m:t>
                                </m:r>
                                <m:r>
                                  <a:rPr lang="en-US" sz="1100" b="0" i="1" smtClean="0">
                                    <a:latin typeface="Cambria Math" panose="02040503050406030204" pitchFamily="18" charset="0"/>
                                  </a:rPr>
                                  <m:t>:</m:t>
                                </m:r>
                              </m:oMath>
                            </m:oMathPara>
                          </a14:m>
                          <a:endParaRPr lang="en-US" sz="1100" b="0" i="1" dirty="0">
                            <a:latin typeface="Cambria Math" panose="02040503050406030204" pitchFamily="18" charset="0"/>
                          </a:endParaRPr>
                        </a:p>
                        <a:p>
                          <a:pPr algn="l"/>
                          <a:endParaRPr lang="en-US" sz="1100" b="0" i="1" dirty="0">
                            <a:latin typeface="Cambria Math" panose="02040503050406030204" pitchFamily="18"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𝑀𝑖𝑛𝐷𝑆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r>
                                  <a:rPr lang="en-US" sz="1100" b="0" i="1" smtClean="0">
                                    <a:latin typeface="Cambria Math" panose="02040503050406030204" pitchFamily="18" charset="0"/>
                                  </a:rPr>
                                  <m:t>=</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d>
                                  <m:dPr>
                                    <m:ctrlPr>
                                      <a:rPr lang="en-US" sz="1100" b="0" i="1" smtClean="0">
                                        <a:latin typeface="Cambria Math" panose="02040503050406030204" pitchFamily="18" charset="0"/>
                                      </a:rPr>
                                    </m:ctrlPr>
                                  </m:dPr>
                                  <m:e>
                                    <m:r>
                                      <a:rPr lang="en-US" sz="1100" b="0" i="1" smtClean="0">
                                        <a:latin typeface="Cambria Math" panose="02040503050406030204" pitchFamily="18" charset="0"/>
                                      </a:rPr>
                                      <m:t>𝑀𝑎𝑥𝑇𝑎𝑟𝑔𝑒𝑡𝐵𝑝𝑝</m:t>
                                    </m:r>
                                  </m:e>
                                </m:d>
                                <m:r>
                                  <a:rPr lang="en-US" sz="1100" b="0" i="1" smtClean="0">
                                    <a:latin typeface="Cambria Math" panose="02040503050406030204" pitchFamily="18" charset="0"/>
                                  </a:rPr>
                                  <m:t> </m:t>
                                </m:r>
                                <m:r>
                                  <a:rPr lang="en-US" sz="1100" b="0" i="1" smtClean="0">
                                    <a:latin typeface="Cambria Math" panose="02040503050406030204" pitchFamily="18" charset="0"/>
                                  </a:rPr>
                                  <m:t>𝑖𝑓</m:t>
                                </m:r>
                                <m:r>
                                  <a:rPr lang="en-US" sz="1100" b="0" i="1" smtClean="0">
                                    <a:latin typeface="Cambria Math" panose="02040503050406030204" pitchFamily="18" charset="0"/>
                                  </a:rPr>
                                  <m:t> </m:t>
                                </m:r>
                                <m:r>
                                  <a:rPr lang="en-US" sz="1100" b="0" i="1" smtClean="0">
                                    <a:latin typeface="Cambria Math" panose="02040503050406030204" pitchFamily="18" charset="0"/>
                                  </a:rPr>
                                  <m:t>𝑇𝑖𝑚𝑖𝑛</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𝑔</m:t>
                                    </m:r>
                                  </m:e>
                                  <m:sub>
                                    <m:r>
                                      <a:rPr lang="en-US" sz="1100" b="0" i="1" smtClean="0">
                                        <a:latin typeface="Cambria Math" panose="02040503050406030204" pitchFamily="18" charset="0"/>
                                      </a:rPr>
                                      <m:t>𝑖</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𝑖𝑠</m:t>
                                </m:r>
                                <m:r>
                                  <a:rPr lang="en-US" sz="1100" b="0" i="1" smtClean="0">
                                    <a:latin typeface="Cambria Math" panose="02040503050406030204" pitchFamily="18" charset="0"/>
                                  </a:rPr>
                                  <m:t> </m:t>
                                </m:r>
                                <m:r>
                                  <a:rPr lang="en-US" sz="1100" b="0" i="1" smtClean="0">
                                    <a:latin typeface="Cambria Math" panose="02040503050406030204" pitchFamily="18" charset="0"/>
                                  </a:rPr>
                                  <m:t>𝐷𝑆𝐶</m:t>
                                </m:r>
                                <m:r>
                                  <a:rPr lang="en-US" sz="1100" b="0" i="1" smtClean="0">
                                    <a:latin typeface="Cambria Math" panose="02040503050406030204" pitchFamily="18" charset="0"/>
                                  </a:rPr>
                                  <m:t> </m:t>
                                </m:r>
                                <m:r>
                                  <a:rPr lang="en-US" sz="1100" b="0" i="1" smtClean="0">
                                    <a:latin typeface="Cambria Math" panose="02040503050406030204" pitchFamily="18" charset="0"/>
                                  </a:rPr>
                                  <m:t>𝑐𝑎𝑝𝑎𝑏𝑙𝑒</m:t>
                                </m:r>
                              </m:oMath>
                            </m:oMathPara>
                          </a14:m>
                          <a:endParaRPr lang="en-US" sz="1100" b="0" dirty="0">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𝑀𝑖𝑛𝐷𝑆</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𝑖</m:t>
                                        </m:r>
                                      </m:sub>
                                    </m:sSub>
                                  </m:sub>
                                </m:sSub>
                                <m:r>
                                  <a:rPr lang="en-US" sz="1100" b="0" i="1" smtClean="0">
                                    <a:latin typeface="Cambria Math" panose="02040503050406030204" pitchFamily="18" charset="0"/>
                                  </a:rPr>
                                  <m:t>=</m:t>
                                </m:r>
                                <m:r>
                                  <a:rPr lang="en-US" sz="1100" b="0" i="1" smtClean="0">
                                    <a:latin typeface="Cambria Math" panose="02040503050406030204" pitchFamily="18" charset="0"/>
                                  </a:rPr>
                                  <m:t>𝑇𝑖𝑚𝑖𝑛𝑔𝐵</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𝑤</m:t>
                                    </m:r>
                                  </m:e>
                                  <m:sub>
                                    <m:r>
                                      <a:rPr lang="en-US" sz="1100" b="0" i="1" smtClean="0">
                                        <a:latin typeface="Cambria Math" panose="02040503050406030204" pitchFamily="18" charset="0"/>
                                      </a:rPr>
                                      <m:t>𝑁𝑜𝐷𝑆𝐶</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𝑖𝑓</m:t>
                                </m:r>
                                <m:r>
                                  <a:rPr lang="en-US" sz="1100" b="0" i="1" smtClean="0">
                                    <a:latin typeface="Cambria Math" panose="02040503050406030204" pitchFamily="18" charset="0"/>
                                  </a:rPr>
                                  <m:t> </m:t>
                                </m:r>
                                <m:r>
                                  <a:rPr lang="en-US" sz="1100" b="0" i="1" smtClean="0">
                                    <a:latin typeface="Cambria Math" panose="02040503050406030204" pitchFamily="18" charset="0"/>
                                  </a:rPr>
                                  <m:t>𝑇𝑖𝑚𝑖𝑛</m:t>
                                </m:r>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𝑔</m:t>
                                    </m:r>
                                  </m:e>
                                  <m:sub>
                                    <m:r>
                                      <a:rPr lang="en-US" sz="1100" b="0" i="1" smtClean="0">
                                        <a:latin typeface="Cambria Math" panose="02040503050406030204" pitchFamily="18" charset="0"/>
                                      </a:rPr>
                                      <m:t>𝑖</m:t>
                                    </m:r>
                                  </m:sub>
                                </m:sSub>
                                <m:r>
                                  <a:rPr lang="en-US" sz="1100" b="0" i="1" smtClean="0">
                                    <a:latin typeface="Cambria Math" panose="02040503050406030204" pitchFamily="18" charset="0"/>
                                  </a:rPr>
                                  <m:t> </m:t>
                                </m:r>
                                <m:r>
                                  <a:rPr lang="en-US" sz="1100" b="0" i="1" smtClean="0">
                                    <a:latin typeface="Cambria Math" panose="02040503050406030204" pitchFamily="18" charset="0"/>
                                  </a:rPr>
                                  <m:t>𝑖𝑠</m:t>
                                </m:r>
                                <m:r>
                                  <a:rPr lang="en-US" sz="1100" b="0" i="1" smtClean="0">
                                    <a:latin typeface="Cambria Math" panose="02040503050406030204" pitchFamily="18" charset="0"/>
                                  </a:rPr>
                                  <m:t> </m:t>
                                </m:r>
                                <m:r>
                                  <a:rPr lang="en-US" sz="1100" b="0" i="1" smtClean="0">
                                    <a:latin typeface="Cambria Math" panose="02040503050406030204" pitchFamily="18" charset="0"/>
                                  </a:rPr>
                                  <m:t>𝑁𝑂𝑇</m:t>
                                </m:r>
                                <m:r>
                                  <a:rPr lang="en-US" sz="1100" b="0" i="1" smtClean="0">
                                    <a:latin typeface="Cambria Math" panose="02040503050406030204" pitchFamily="18" charset="0"/>
                                  </a:rPr>
                                  <m:t> </m:t>
                                </m:r>
                                <m:r>
                                  <a:rPr lang="en-US" sz="1100" b="0" i="1" smtClean="0">
                                    <a:latin typeface="Cambria Math" panose="02040503050406030204" pitchFamily="18" charset="0"/>
                                  </a:rPr>
                                  <m:t>𝐷𝑆𝐶</m:t>
                                </m:r>
                                <m:r>
                                  <a:rPr lang="en-US" sz="1100" b="0" i="1" smtClean="0">
                                    <a:latin typeface="Cambria Math" panose="02040503050406030204" pitchFamily="18" charset="0"/>
                                  </a:rPr>
                                  <m:t> </m:t>
                                </m:r>
                                <m:r>
                                  <a:rPr lang="en-US" sz="1100" b="0" i="1" smtClean="0">
                                    <a:latin typeface="Cambria Math" panose="02040503050406030204" pitchFamily="18" charset="0"/>
                                  </a:rPr>
                                  <m:t>𝑐𝑎𝑝𝑎𝑏𝑙𝑒</m:t>
                                </m:r>
                              </m:oMath>
                            </m:oMathPara>
                          </a14:m>
                          <a:endParaRPr lang="en-US" sz="1100" dirty="0">
                            <a:latin typeface="Klavika" panose="020B0506040000020004" pitchFamily="34" charset="0"/>
                          </a:endParaRP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1909195"/>
                      </a:ext>
                    </a:extLst>
                  </a:tr>
                </a:tbl>
              </a:graphicData>
            </a:graphic>
          </p:graphicFrame>
        </mc:Choice>
        <mc:Fallback xmlns="">
          <p:graphicFrame>
            <p:nvGraphicFramePr>
              <p:cNvPr id="12" name="Table Placeholder 6">
                <a:extLst>
                  <a:ext uri="{FF2B5EF4-FFF2-40B4-BE49-F238E27FC236}">
                    <a16:creationId xmlns:a16="http://schemas.microsoft.com/office/drawing/2014/main" id="{0FAEE167-E028-4B65-AF65-B03C93722E91}"/>
                  </a:ext>
                </a:extLst>
              </p:cNvPr>
              <p:cNvGraphicFramePr>
                <a:graphicFrameLocks/>
              </p:cNvGraphicFramePr>
              <p:nvPr>
                <p:extLst>
                  <p:ext uri="{D42A27DB-BD31-4B8C-83A1-F6EECF244321}">
                    <p14:modId xmlns:p14="http://schemas.microsoft.com/office/powerpoint/2010/main" val="734379632"/>
                  </p:ext>
                </p:extLst>
              </p:nvPr>
            </p:nvGraphicFramePr>
            <p:xfrm>
              <a:off x="587229" y="988412"/>
              <a:ext cx="5679347" cy="4865220"/>
            </p:xfrm>
            <a:graphic>
              <a:graphicData uri="http://schemas.openxmlformats.org/drawingml/2006/table">
                <a:tbl>
                  <a:tblPr firstRow="1" bandRow="1">
                    <a:tableStyleId>{5C22544A-7EE6-4342-B048-85BDC9FD1C3A}</a:tableStyleId>
                  </a:tblPr>
                  <a:tblGrid>
                    <a:gridCol w="5679347">
                      <a:extLst>
                        <a:ext uri="{9D8B030D-6E8A-4147-A177-3AD203B41FA5}">
                          <a16:colId xmlns:a16="http://schemas.microsoft.com/office/drawing/2014/main" val="2212825241"/>
                        </a:ext>
                      </a:extLst>
                    </a:gridCol>
                  </a:tblGrid>
                  <a:tr h="1256134">
                    <a:tc>
                      <a:txBody>
                        <a:bodyPr/>
                        <a:lstStyle/>
                        <a:p>
                          <a:endParaRPr lang="en-US"/>
                        </a:p>
                      </a:txBody>
                      <a:tcPr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blipFill>
                          <a:blip r:embed="rId2"/>
                          <a:stretch>
                            <a:fillRect r="-215" b="-288350"/>
                          </a:stretch>
                        </a:blipFill>
                      </a:tcPr>
                    </a:tc>
                    <a:extLst>
                      <a:ext uri="{0D108BD9-81ED-4DB2-BD59-A6C34878D82A}">
                        <a16:rowId xmlns:a16="http://schemas.microsoft.com/office/drawing/2014/main" val="2692402428"/>
                      </a:ext>
                    </a:extLst>
                  </a:tr>
                  <a:tr h="1964563">
                    <a:tc>
                      <a:txBody>
                        <a:bodyPr/>
                        <a:lstStyle/>
                        <a:p>
                          <a:endParaRPr lang="en-US"/>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blipFill>
                          <a:blip r:embed="rId2"/>
                          <a:stretch>
                            <a:fillRect t="-63777" r="-215" b="-83901"/>
                          </a:stretch>
                        </a:blipFill>
                      </a:tcPr>
                    </a:tc>
                    <a:extLst>
                      <a:ext uri="{0D108BD9-81ED-4DB2-BD59-A6C34878D82A}">
                        <a16:rowId xmlns:a16="http://schemas.microsoft.com/office/drawing/2014/main" val="1502580913"/>
                      </a:ext>
                    </a:extLst>
                  </a:tr>
                  <a:tr h="1644523">
                    <a:tc>
                      <a:txBody>
                        <a:bodyPr/>
                        <a:lstStyle/>
                        <a:p>
                          <a:endParaRPr lang="en-US"/>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blipFill>
                          <a:blip r:embed="rId2"/>
                          <a:stretch>
                            <a:fillRect t="-195926" r="-215" b="-370"/>
                          </a:stretch>
                        </a:blipFill>
                      </a:tcPr>
                    </a:tc>
                    <a:extLst>
                      <a:ext uri="{0D108BD9-81ED-4DB2-BD59-A6C34878D82A}">
                        <a16:rowId xmlns:a16="http://schemas.microsoft.com/office/drawing/2014/main" val="2811909195"/>
                      </a:ext>
                    </a:extLst>
                  </a:tr>
                </a:tbl>
              </a:graphicData>
            </a:graphic>
          </p:graphicFrame>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9A17EB7-5BB9-4D5E-A506-030AD7AF5DC2}"/>
                  </a:ext>
                </a:extLst>
              </p:cNvPr>
              <p:cNvSpPr txBox="1"/>
              <p:nvPr/>
            </p:nvSpPr>
            <p:spPr>
              <a:xfrm>
                <a:off x="6778305" y="1136049"/>
                <a:ext cx="3984770" cy="923330"/>
              </a:xfrm>
              <a:prstGeom prst="rect">
                <a:avLst/>
              </a:prstGeom>
              <a:noFill/>
            </p:spPr>
            <p:txBody>
              <a:bodyPr wrap="square" rtlCol="0">
                <a:spAutoFit/>
              </a:bodyPr>
              <a:lstStyle/>
              <a:p>
                <a:pPr algn="l"/>
                <a:r>
                  <a:rPr lang="en-US" dirty="0">
                    <a:latin typeface="Klavika" panose="020B0506040000020004" pitchFamily="34" charset="0"/>
                  </a:rPr>
                  <a:t>Link Validation:</a:t>
                </a:r>
              </a:p>
              <a:p>
                <a:pPr algn="l"/>
                <a:endParaRPr lang="en-US" dirty="0">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𝑉𝑎𝑙𝑖𝑑𝑎𝑡𝑖𝑜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𝑙𝑖𝑛𝑘</m:t>
                          </m:r>
                        </m:sub>
                      </m:sSub>
                      <m:r>
                        <a:rPr lang="en-US" b="0" i="1" smtClean="0">
                          <a:latin typeface="Cambria Math" panose="02040503050406030204" pitchFamily="18" charset="0"/>
                        </a:rPr>
                        <m:t>(</m:t>
                      </m:r>
                      <m:r>
                        <a:rPr lang="en-US" b="0" i="1" smtClean="0">
                          <a:latin typeface="Cambria Math" panose="02040503050406030204" pitchFamily="18" charset="0"/>
                        </a:rPr>
                        <m:t>𝑇𝑖𝑚𝑖𝑛𝑔𝐵𝑤𝑆𝑒𝑡</m:t>
                      </m:r>
                      <m:r>
                        <a:rPr lang="en-US" b="0" i="1" smtClean="0">
                          <a:latin typeface="Cambria Math" panose="02040503050406030204" pitchFamily="18" charset="0"/>
                        </a:rPr>
                        <m:t>)</m:t>
                      </m:r>
                    </m:oMath>
                  </m:oMathPara>
                </a14:m>
                <a:endParaRPr lang="en-US" dirty="0" err="1">
                  <a:latin typeface="Klavika" panose="020B0506040000020004" pitchFamily="34" charset="0"/>
                </a:endParaRPr>
              </a:p>
            </p:txBody>
          </p:sp>
        </mc:Choice>
        <mc:Fallback xmlns="">
          <p:sp>
            <p:nvSpPr>
              <p:cNvPr id="6" name="TextBox 5">
                <a:extLst>
                  <a:ext uri="{FF2B5EF4-FFF2-40B4-BE49-F238E27FC236}">
                    <a16:creationId xmlns:a16="http://schemas.microsoft.com/office/drawing/2014/main" id="{49A17EB7-5BB9-4D5E-A506-030AD7AF5DC2}"/>
                  </a:ext>
                </a:extLst>
              </p:cNvPr>
              <p:cNvSpPr txBox="1">
                <a:spLocks noRot="1" noChangeAspect="1" noMove="1" noResize="1" noEditPoints="1" noAdjustHandles="1" noChangeArrowheads="1" noChangeShapeType="1" noTextEdit="1"/>
              </p:cNvSpPr>
              <p:nvPr/>
            </p:nvSpPr>
            <p:spPr>
              <a:xfrm>
                <a:off x="6778305" y="1136049"/>
                <a:ext cx="3984770" cy="923330"/>
              </a:xfrm>
              <a:prstGeom prst="rect">
                <a:avLst/>
              </a:prstGeom>
              <a:blipFill>
                <a:blip r:embed="rId3"/>
                <a:stretch>
                  <a:fillRect l="-1376" t="-3289" b="-46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BEF4107-71AD-4D1B-83FF-9203B8FF2487}"/>
                  </a:ext>
                </a:extLst>
              </p:cNvPr>
              <p:cNvSpPr txBox="1"/>
              <p:nvPr/>
            </p:nvSpPr>
            <p:spPr>
              <a:xfrm>
                <a:off x="6778305" y="3011759"/>
                <a:ext cx="3984770" cy="944746"/>
              </a:xfrm>
              <a:prstGeom prst="rect">
                <a:avLst/>
              </a:prstGeom>
              <a:noFill/>
            </p:spPr>
            <p:txBody>
              <a:bodyPr wrap="square" rtlCol="0">
                <a:spAutoFit/>
              </a:bodyPr>
              <a:lstStyle/>
              <a:p>
                <a:pPr algn="l"/>
                <a:r>
                  <a:rPr lang="en-US" dirty="0">
                    <a:latin typeface="Klavika" panose="020B0506040000020004" pitchFamily="34" charset="0"/>
                  </a:rPr>
                  <a:t>Topology Validation:</a:t>
                </a:r>
              </a:p>
              <a:p>
                <a:pPr algn="l"/>
                <a:endParaRPr lang="en-US" dirty="0">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𝑉𝑎𝑙𝑖𝑑𝑎𝑡𝑖𝑜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𝑡𝑜𝑝𝑜𝑙𝑜𝑔𝑦</m:t>
                          </m:r>
                        </m:sub>
                      </m:sSub>
                      <m:r>
                        <a:rPr lang="en-US" b="0" i="1" smtClean="0">
                          <a:latin typeface="Cambria Math" panose="02040503050406030204" pitchFamily="18" charset="0"/>
                        </a:rPr>
                        <m:t>(</m:t>
                      </m:r>
                      <m:r>
                        <a:rPr lang="en-US" b="0" i="1" smtClean="0">
                          <a:latin typeface="Cambria Math" panose="02040503050406030204" pitchFamily="18" charset="0"/>
                        </a:rPr>
                        <m:t>𝑇𝑖𝑚𝑖𝑛𝑔𝐵𝑤𝑆𝑒𝑡</m:t>
                      </m:r>
                      <m:r>
                        <a:rPr lang="en-US" b="0" i="1" smtClean="0">
                          <a:latin typeface="Cambria Math" panose="02040503050406030204" pitchFamily="18" charset="0"/>
                        </a:rPr>
                        <m:t>)</m:t>
                      </m:r>
                    </m:oMath>
                  </m:oMathPara>
                </a14:m>
                <a:endParaRPr lang="en-US" dirty="0" err="1">
                  <a:latin typeface="Klavika" panose="020B0506040000020004" pitchFamily="34" charset="0"/>
                </a:endParaRPr>
              </a:p>
            </p:txBody>
          </p:sp>
        </mc:Choice>
        <mc:Fallback xmlns="">
          <p:sp>
            <p:nvSpPr>
              <p:cNvPr id="13" name="TextBox 12">
                <a:extLst>
                  <a:ext uri="{FF2B5EF4-FFF2-40B4-BE49-F238E27FC236}">
                    <a16:creationId xmlns:a16="http://schemas.microsoft.com/office/drawing/2014/main" id="{8BEF4107-71AD-4D1B-83FF-9203B8FF2487}"/>
                  </a:ext>
                </a:extLst>
              </p:cNvPr>
              <p:cNvSpPr txBox="1">
                <a:spLocks noRot="1" noChangeAspect="1" noMove="1" noResize="1" noEditPoints="1" noAdjustHandles="1" noChangeArrowheads="1" noChangeShapeType="1" noTextEdit="1"/>
              </p:cNvSpPr>
              <p:nvPr/>
            </p:nvSpPr>
            <p:spPr>
              <a:xfrm>
                <a:off x="6778305" y="3011759"/>
                <a:ext cx="3984770" cy="944746"/>
              </a:xfrm>
              <a:prstGeom prst="rect">
                <a:avLst/>
              </a:prstGeom>
              <a:blipFill>
                <a:blip r:embed="rId4"/>
                <a:stretch>
                  <a:fillRect l="-1376" t="-3226" b="-38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9A2FFC6-B5FB-4B7C-A1CD-7EA59DF134AF}"/>
                  </a:ext>
                </a:extLst>
              </p:cNvPr>
              <p:cNvSpPr txBox="1"/>
              <p:nvPr/>
            </p:nvSpPr>
            <p:spPr>
              <a:xfrm>
                <a:off x="6778305" y="4908886"/>
                <a:ext cx="3984770" cy="944746"/>
              </a:xfrm>
              <a:prstGeom prst="rect">
                <a:avLst/>
              </a:prstGeom>
              <a:noFill/>
            </p:spPr>
            <p:txBody>
              <a:bodyPr wrap="square" rtlCol="0">
                <a:spAutoFit/>
              </a:bodyPr>
              <a:lstStyle/>
              <a:p>
                <a:pPr algn="l"/>
                <a:r>
                  <a:rPr lang="en-US" dirty="0">
                    <a:latin typeface="Klavika" panose="020B0506040000020004" pitchFamily="34" charset="0"/>
                  </a:rPr>
                  <a:t>Endpoint Validation:</a:t>
                </a:r>
              </a:p>
              <a:p>
                <a:pPr algn="l"/>
                <a:endParaRPr lang="en-US" dirty="0">
                  <a:latin typeface="Klavika" panose="020B0506040000020004" pitchFamily="34" charset="0"/>
                </a:endParaRPr>
              </a:p>
              <a:p>
                <a:pPr algn="l"/>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𝑉𝑎𝑙𝑖𝑑𝑎𝑡𝑖𝑜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𝑒𝑛𝑑𝑝𝑜𝑖𝑛𝑡</m:t>
                          </m:r>
                        </m:sub>
                      </m:sSub>
                      <m:r>
                        <a:rPr lang="en-US" b="0" i="1" smtClean="0">
                          <a:latin typeface="Cambria Math" panose="02040503050406030204" pitchFamily="18" charset="0"/>
                        </a:rPr>
                        <m:t>(</m:t>
                      </m:r>
                      <m:r>
                        <a:rPr lang="en-US" b="0" i="1" smtClean="0">
                          <a:latin typeface="Cambria Math" panose="02040503050406030204" pitchFamily="18" charset="0"/>
                        </a:rPr>
                        <m:t>𝑇𝑖𝑚𝑖𝑛𝑔𝐵𝑤𝑆𝑒𝑡</m:t>
                      </m:r>
                      <m:r>
                        <a:rPr lang="en-US" b="0" i="1" smtClean="0">
                          <a:latin typeface="Cambria Math" panose="02040503050406030204" pitchFamily="18" charset="0"/>
                        </a:rPr>
                        <m:t>)</m:t>
                      </m:r>
                    </m:oMath>
                  </m:oMathPara>
                </a14:m>
                <a:endParaRPr lang="en-US" dirty="0" err="1">
                  <a:latin typeface="Klavika" panose="020B0506040000020004" pitchFamily="34" charset="0"/>
                </a:endParaRPr>
              </a:p>
            </p:txBody>
          </p:sp>
        </mc:Choice>
        <mc:Fallback xmlns="">
          <p:sp>
            <p:nvSpPr>
              <p:cNvPr id="14" name="TextBox 13">
                <a:extLst>
                  <a:ext uri="{FF2B5EF4-FFF2-40B4-BE49-F238E27FC236}">
                    <a16:creationId xmlns:a16="http://schemas.microsoft.com/office/drawing/2014/main" id="{C9A2FFC6-B5FB-4B7C-A1CD-7EA59DF134AF}"/>
                  </a:ext>
                </a:extLst>
              </p:cNvPr>
              <p:cNvSpPr txBox="1">
                <a:spLocks noRot="1" noChangeAspect="1" noMove="1" noResize="1" noEditPoints="1" noAdjustHandles="1" noChangeArrowheads="1" noChangeShapeType="1" noTextEdit="1"/>
              </p:cNvSpPr>
              <p:nvPr/>
            </p:nvSpPr>
            <p:spPr>
              <a:xfrm>
                <a:off x="6778305" y="4908886"/>
                <a:ext cx="3984770" cy="944746"/>
              </a:xfrm>
              <a:prstGeom prst="rect">
                <a:avLst/>
              </a:prstGeom>
              <a:blipFill>
                <a:blip r:embed="rId5"/>
                <a:stretch>
                  <a:fillRect l="-1376" t="-3226" b="-3226"/>
                </a:stretch>
              </a:blipFill>
            </p:spPr>
            <p:txBody>
              <a:bodyPr/>
              <a:lstStyle/>
              <a:p>
                <a:r>
                  <a:rPr lang="en-US">
                    <a:noFill/>
                  </a:rPr>
                  <a:t> </a:t>
                </a:r>
              </a:p>
            </p:txBody>
          </p:sp>
        </mc:Fallback>
      </mc:AlternateContent>
    </p:spTree>
    <p:extLst>
      <p:ext uri="{BB962C8B-B14F-4D97-AF65-F5344CB8AC3E}">
        <p14:creationId xmlns:p14="http://schemas.microsoft.com/office/powerpoint/2010/main" val="330115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Compression Optimization Algorithm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62</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D59DB54-91DD-47F9-8FB2-8A59936F94C7}"/>
                  </a:ext>
                </a:extLst>
              </p:cNvPr>
              <p:cNvSpPr txBox="1"/>
              <p:nvPr/>
            </p:nvSpPr>
            <p:spPr>
              <a:xfrm>
                <a:off x="595423" y="1326148"/>
                <a:ext cx="5500577" cy="4364208"/>
              </a:xfrm>
              <a:prstGeom prst="rect">
                <a:avLst/>
              </a:prstGeom>
              <a:noFill/>
            </p:spPr>
            <p:txBody>
              <a:bodyPr wrap="square" rtlCol="0">
                <a:spAutoFit/>
              </a:bodyPr>
              <a:lstStyle/>
              <a:p>
                <a:pPr algn="l"/>
                <a:r>
                  <a:rPr lang="en-US" sz="1200" dirty="0">
                    <a:latin typeface="Klavika" panose="020B0506040000020004" pitchFamily="34" charset="0"/>
                  </a:rPr>
                  <a:t>MST DSC Compression Optimization Algorithm will be used when Maximum Compression Validation passes but Minimum Compression Validation fails.</a:t>
                </a:r>
              </a:p>
              <a:p>
                <a:pPr algn="l"/>
                <a:endParaRPr lang="en-US" sz="1200" dirty="0">
                  <a:latin typeface="Klavika" panose="020B0506040000020004" pitchFamily="34" charset="0"/>
                </a:endParaRPr>
              </a:p>
              <a:p>
                <a:pPr algn="l"/>
                <a:r>
                  <a:rPr lang="en-US" sz="1200" dirty="0">
                    <a:latin typeface="Klavika" panose="020B0506040000020004" pitchFamily="34" charset="0"/>
                  </a:rPr>
                  <a:t>In this scenario, there is a scarce bandwidth resource with Capacity (</a:t>
                </a:r>
                <a14:m>
                  <m:oMath xmlns:m="http://schemas.openxmlformats.org/officeDocument/2006/math">
                    <m:r>
                      <a:rPr lang="en-US" sz="1200" i="1" dirty="0" smtClean="0">
                        <a:latin typeface="Cambria Math" panose="02040503050406030204" pitchFamily="18" charset="0"/>
                      </a:rPr>
                      <m:t>𝐶</m:t>
                    </m:r>
                  </m:oMath>
                </a14:m>
                <a:r>
                  <a:rPr lang="en-US" sz="1200" dirty="0">
                    <a:latin typeface="Klavika" panose="020B0506040000020004" pitchFamily="34" charset="0"/>
                  </a:rPr>
                  <a:t>) needed to be fairly distributed among resource demands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1</m:t>
                        </m:r>
                      </m:sub>
                    </m:sSub>
                    <m:r>
                      <a:rPr lang="en-US" sz="1200" b="0" i="1" smtClean="0">
                        <a:latin typeface="Cambria Math" panose="02040503050406030204" pitchFamily="18" charset="0"/>
                      </a:rPr>
                      <m:t>,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2</m:t>
                        </m:r>
                      </m:sub>
                    </m:sSub>
                    <m:r>
                      <a:rPr lang="en-US" sz="1200" b="0" i="1" smtClean="0">
                        <a:latin typeface="Cambria Math" panose="02040503050406030204" pitchFamily="18" charset="0"/>
                      </a:rPr>
                      <m:t>, …,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𝑛</m:t>
                        </m:r>
                      </m:sub>
                    </m:sSub>
                  </m:oMath>
                </a14:m>
                <a:r>
                  <a:rPr lang="en-US" sz="1200" dirty="0">
                    <a:latin typeface="Klavika" panose="020B0506040000020004" pitchFamily="34" charset="0"/>
                  </a:rPr>
                  <a:t> sorted in increasing order. i.e.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1</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2</m:t>
                        </m:r>
                      </m:sub>
                    </m:sSub>
                    <m:r>
                      <a:rPr lang="en-US" sz="1200" b="0" i="1" smtClean="0">
                        <a:latin typeface="Cambria Math" panose="02040503050406030204" pitchFamily="18" charset="0"/>
                      </a:rPr>
                      <m:t>≤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𝑛</m:t>
                        </m:r>
                      </m:sub>
                    </m:sSub>
                    <m:r>
                      <a:rPr lang="en-US" sz="1200" b="0" i="1" smtClean="0">
                        <a:latin typeface="Cambria Math" panose="02040503050406030204" pitchFamily="18" charset="0"/>
                      </a:rPr>
                      <m:t>.</m:t>
                    </m:r>
                  </m:oMath>
                </a14:m>
                <a:endParaRPr lang="en-US" sz="1200" dirty="0">
                  <a:latin typeface="Klavika" panose="020B0506040000020004" pitchFamily="34" charset="0"/>
                </a:endParaRPr>
              </a:p>
              <a:p>
                <a:pPr algn="l"/>
                <a:endParaRPr lang="en-US" sz="1200" dirty="0">
                  <a:latin typeface="Klavika" panose="020B0506040000020004" pitchFamily="34" charset="0"/>
                </a:endParaRPr>
              </a:p>
              <a:p>
                <a:pPr algn="l"/>
                <a14:m>
                  <m:oMath xmlns:m="http://schemas.openxmlformats.org/officeDocument/2006/math">
                    <m:r>
                      <a:rPr lang="en-US" sz="1200" i="1" dirty="0" smtClean="0">
                        <a:latin typeface="Cambria Math" panose="02040503050406030204" pitchFamily="18" charset="0"/>
                      </a:rPr>
                      <m:t>𝐶</m:t>
                    </m:r>
                  </m:oMath>
                </a14:m>
                <a:r>
                  <a:rPr lang="en-US" sz="1200" dirty="0">
                    <a:latin typeface="Klavika" panose="020B0506040000020004" pitchFamily="34" charset="0"/>
                  </a:rPr>
                  <a:t> could be represented by the remaining time slots after all </a:t>
                </a:r>
                <a14:m>
                  <m:oMath xmlns:m="http://schemas.openxmlformats.org/officeDocument/2006/math">
                    <m:r>
                      <a:rPr lang="en-US" sz="1200" i="1" dirty="0" smtClean="0">
                        <a:latin typeface="Cambria Math" panose="02040503050406030204" pitchFamily="18" charset="0"/>
                      </a:rPr>
                      <m:t>𝑛</m:t>
                    </m:r>
                  </m:oMath>
                </a14:m>
                <a:r>
                  <a:rPr lang="en-US" sz="1200" dirty="0">
                    <a:latin typeface="Klavika" panose="020B0506040000020004" pitchFamily="34" charset="0"/>
                  </a:rPr>
                  <a:t> streams have been allocated with maximum compression timing bandwidth:</a:t>
                </a:r>
              </a:p>
              <a:p>
                <a:pPr algn="l"/>
                <a:endParaRPr lang="en-US" sz="1200" dirty="0">
                  <a:latin typeface="Klavika" panose="020B0506040000020004" pitchFamily="34" charset="0"/>
                </a:endParaRPr>
              </a:p>
              <a:p>
                <a:pPr/>
                <a14:m>
                  <m:oMathPara xmlns:m="http://schemas.openxmlformats.org/officeDocument/2006/math">
                    <m:oMathParaPr>
                      <m:jc m:val="left"/>
                    </m:oMathParaPr>
                    <m:oMath xmlns:m="http://schemas.openxmlformats.org/officeDocument/2006/math">
                      <m:r>
                        <a:rPr lang="en-US" sz="1200" i="1">
                          <a:latin typeface="Cambria Math" panose="02040503050406030204" pitchFamily="18" charset="0"/>
                        </a:rPr>
                        <m:t>𝐶</m:t>
                      </m:r>
                      <m:r>
                        <a:rPr lang="en-US" sz="1200" i="1">
                          <a:latin typeface="Cambria Math" panose="02040503050406030204" pitchFamily="18" charset="0"/>
                        </a:rPr>
                        <m:t>=63−</m:t>
                      </m:r>
                      <m:nary>
                        <m:naryPr>
                          <m:chr m:val="∑"/>
                          <m:subHide m:val="on"/>
                          <m:supHide m:val="on"/>
                          <m:ctrlPr>
                            <a:rPr lang="en-US" sz="1200" i="1">
                              <a:latin typeface="Cambria Math" panose="02040503050406030204" pitchFamily="18" charset="0"/>
                              <a:ea typeface="Cambria Math" panose="02040503050406030204" pitchFamily="18" charset="0"/>
                            </a:rPr>
                          </m:ctrlPr>
                        </m:naryPr>
                        <m:sub/>
                        <m:sup/>
                        <m:e>
                          <m:sSub>
                            <m:sSubPr>
                              <m:ctrlPr>
                                <a:rPr lang="en-US" sz="1200" b="0" i="1" smtClean="0">
                                  <a:latin typeface="Cambria Math" panose="02040503050406030204" pitchFamily="18" charset="0"/>
                                  <a:ea typeface="Cambria Math" panose="02040503050406030204" pitchFamily="18" charset="0"/>
                                </a:rPr>
                              </m:ctrlPr>
                            </m:sSubPr>
                            <m:e>
                              <m:d>
                                <m:dPr>
                                  <m:begChr m:val="⌈"/>
                                  <m:endChr m:val="⌉"/>
                                  <m:ctrlPr>
                                    <a:rPr lang="en-US" sz="1200" i="1">
                                      <a:latin typeface="Cambria Math" panose="02040503050406030204" pitchFamily="18" charset="0"/>
                                      <a:ea typeface="Cambria Math" panose="02040503050406030204" pitchFamily="18" charset="0"/>
                                    </a:rPr>
                                  </m:ctrlPr>
                                </m:dPr>
                                <m:e>
                                  <m:r>
                                    <a:rPr lang="en-US" sz="1200" i="1">
                                      <a:latin typeface="Cambria Math" panose="02040503050406030204" pitchFamily="18" charset="0"/>
                                      <a:ea typeface="Cambria Math" panose="02040503050406030204" pitchFamily="18" charset="0"/>
                                    </a:rPr>
                                    <m:t>𝑃𝐵</m:t>
                                  </m:r>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𝑁</m:t>
                                      </m:r>
                                    </m:e>
                                    <m:sub>
                                      <m:r>
                                        <a:rPr lang="en-US" sz="1200" i="1">
                                          <a:latin typeface="Cambria Math" panose="02040503050406030204" pitchFamily="18" charset="0"/>
                                          <a:ea typeface="Cambria Math" panose="02040503050406030204" pitchFamily="18" charset="0"/>
                                        </a:rPr>
                                        <m:t>𝑠𝑡𝑟𝑒𝑎𝑚</m:t>
                                      </m:r>
                                    </m:sub>
                                  </m:sSub>
                                  <m:d>
                                    <m:dPr>
                                      <m:ctrlPr>
                                        <a:rPr lang="en-US" sz="1200" i="1">
                                          <a:latin typeface="Cambria Math" panose="02040503050406030204" pitchFamily="18" charset="0"/>
                                          <a:ea typeface="Cambria Math" panose="02040503050406030204" pitchFamily="18" charset="0"/>
                                        </a:rPr>
                                      </m:ctrlPr>
                                    </m:dPr>
                                    <m:e>
                                      <m:r>
                                        <a:rPr lang="en-US" sz="1200" i="1">
                                          <a:latin typeface="Cambria Math" panose="02040503050406030204" pitchFamily="18" charset="0"/>
                                          <a:ea typeface="Cambria Math" panose="02040503050406030204" pitchFamily="18" charset="0"/>
                                        </a:rPr>
                                        <m:t>𝑇𝑖𝑚𝑖𝑛𝑔𝐵</m:t>
                                      </m:r>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𝑤</m:t>
                                          </m:r>
                                        </m:e>
                                        <m:sub>
                                          <m:r>
                                            <a:rPr lang="en-US" sz="1200" i="1">
                                              <a:latin typeface="Cambria Math" panose="02040503050406030204" pitchFamily="18" charset="0"/>
                                              <a:ea typeface="Cambria Math" panose="02040503050406030204" pitchFamily="18" charset="0"/>
                                            </a:rPr>
                                            <m:t>𝑀𝑎𝑥𝐷𝑆𝐶</m:t>
                                          </m:r>
                                        </m:sub>
                                      </m:sSub>
                                    </m:e>
                                  </m:d>
                                </m:e>
                              </m:d>
                            </m:e>
                            <m:sub>
                              <m:r>
                                <a:rPr lang="en-US" sz="1200" i="1">
                                  <a:latin typeface="Cambria Math" panose="02040503050406030204" pitchFamily="18" charset="0"/>
                                  <a:ea typeface="Cambria Math" panose="02040503050406030204" pitchFamily="18" charset="0"/>
                                </a:rPr>
                                <m:t>𝑃𝐵</m:t>
                              </m:r>
                              <m:sSub>
                                <m:sSubPr>
                                  <m:ctrlPr>
                                    <a:rPr lang="en-US"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𝑁</m:t>
                                  </m:r>
                                </m:e>
                                <m:sub>
                                  <m:r>
                                    <a:rPr lang="en-US" sz="1200" i="1">
                                      <a:latin typeface="Cambria Math" panose="02040503050406030204" pitchFamily="18" charset="0"/>
                                      <a:ea typeface="Cambria Math" panose="02040503050406030204" pitchFamily="18" charset="0"/>
                                    </a:rPr>
                                    <m:t>𝑝𝑒𝑟𝑇𝑖𝑚𝑒𝑆𝑙𝑜𝑡𝑠</m:t>
                                  </m:r>
                                </m:sub>
                              </m:sSub>
                            </m:sub>
                          </m:sSub>
                        </m:e>
                      </m:nary>
                    </m:oMath>
                  </m:oMathPara>
                </a14:m>
                <a:endParaRPr lang="en-US" sz="1200" dirty="0">
                  <a:latin typeface="Klavika" panose="020B0506040000020004" pitchFamily="34" charset="0"/>
                </a:endParaRPr>
              </a:p>
              <a:p>
                <a:pPr algn="l"/>
                <a:endParaRPr lang="en-US" sz="1200" dirty="0">
                  <a:latin typeface="Klavika" panose="020B0506040000020004" pitchFamily="34" charset="0"/>
                </a:endParaRPr>
              </a:p>
              <a:p>
                <a:r>
                  <a:rPr lang="en-US" sz="1200" dirty="0">
                    <a:latin typeface="Klavika" panose="020B0506040000020004" pitchFamily="34" charset="0"/>
                  </a:rPr>
                  <a:t>Resource demands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𝑥</m:t>
                        </m:r>
                      </m:e>
                      <m:sub>
                        <m:r>
                          <a:rPr lang="en-US" sz="1200" i="1">
                            <a:latin typeface="Cambria Math" panose="02040503050406030204" pitchFamily="18" charset="0"/>
                          </a:rPr>
                          <m:t>1</m:t>
                        </m:r>
                      </m:sub>
                    </m:sSub>
                    <m:r>
                      <a:rPr lang="en-US" sz="1200" i="1">
                        <a:latin typeface="Cambria Math" panose="02040503050406030204" pitchFamily="18" charset="0"/>
                      </a:rPr>
                      <m:t>, </m:t>
                    </m:r>
                    <m:sSub>
                      <m:sSubPr>
                        <m:ctrlPr>
                          <a:rPr lang="en-US" sz="1200" i="1">
                            <a:latin typeface="Cambria Math" panose="02040503050406030204" pitchFamily="18" charset="0"/>
                          </a:rPr>
                        </m:ctrlPr>
                      </m:sSubPr>
                      <m:e>
                        <m:r>
                          <a:rPr lang="en-US" sz="1200" i="1">
                            <a:latin typeface="Cambria Math" panose="02040503050406030204" pitchFamily="18" charset="0"/>
                          </a:rPr>
                          <m:t>𝑥</m:t>
                        </m:r>
                      </m:e>
                      <m:sub>
                        <m:r>
                          <a:rPr lang="en-US" sz="1200" i="1">
                            <a:latin typeface="Cambria Math" panose="02040503050406030204" pitchFamily="18" charset="0"/>
                          </a:rPr>
                          <m:t>2</m:t>
                        </m:r>
                      </m:sub>
                    </m:sSub>
                    <m:r>
                      <a:rPr lang="en-US" sz="1200" i="1">
                        <a:latin typeface="Cambria Math" panose="02040503050406030204" pitchFamily="18" charset="0"/>
                      </a:rPr>
                      <m:t>, …, </m:t>
                    </m:r>
                    <m:sSub>
                      <m:sSubPr>
                        <m:ctrlPr>
                          <a:rPr lang="en-US" sz="1200" i="1">
                            <a:latin typeface="Cambria Math" panose="02040503050406030204" pitchFamily="18" charset="0"/>
                          </a:rPr>
                        </m:ctrlPr>
                      </m:sSubPr>
                      <m:e>
                        <m:r>
                          <a:rPr lang="en-US" sz="1200" i="1">
                            <a:latin typeface="Cambria Math" panose="02040503050406030204" pitchFamily="18" charset="0"/>
                          </a:rPr>
                          <m:t>𝑥</m:t>
                        </m:r>
                      </m:e>
                      <m:sub>
                        <m:r>
                          <a:rPr lang="en-US" sz="1200" i="1">
                            <a:latin typeface="Cambria Math" panose="02040503050406030204" pitchFamily="18" charset="0"/>
                          </a:rPr>
                          <m:t>𝑛</m:t>
                        </m:r>
                      </m:sub>
                    </m:sSub>
                  </m:oMath>
                </a14:m>
                <a:r>
                  <a:rPr lang="en-US" sz="1200" dirty="0">
                    <a:latin typeface="Klavika" panose="020B0506040000020004" pitchFamily="34" charset="0"/>
                  </a:rPr>
                  <a:t> could be represented by PBN required to upgrade a timing from maximum compression to minimum compression:</a:t>
                </a:r>
              </a:p>
              <a:p>
                <a:endParaRPr lang="en-US" sz="1200" dirty="0">
                  <a:latin typeface="Klavika" panose="020B0506040000020004" pitchFamily="34" charset="0"/>
                </a:endParaRPr>
              </a:p>
              <a:p>
                <a:pPr/>
                <a14:m>
                  <m:oMathPara xmlns:m="http://schemas.openxmlformats.org/officeDocument/2006/math">
                    <m:oMathParaPr>
                      <m:jc m:val="left"/>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𝑖</m:t>
                          </m:r>
                        </m:sub>
                      </m:sSub>
                      <m:r>
                        <a:rPr lang="en-US" sz="1200" b="0" i="1" smtClean="0">
                          <a:latin typeface="Cambria Math" panose="02040503050406030204" pitchFamily="18" charset="0"/>
                        </a:rPr>
                        <m:t>=</m:t>
                      </m:r>
                      <m:r>
                        <a:rPr lang="en-US" sz="1200" b="0" i="1" smtClean="0">
                          <a:latin typeface="Cambria Math" panose="02040503050406030204" pitchFamily="18" charset="0"/>
                        </a:rPr>
                        <m:t>𝑃𝐵</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𝑁</m:t>
                          </m:r>
                        </m:e>
                        <m:sub>
                          <m:r>
                            <a:rPr lang="en-US" sz="1200" b="0" i="1" smtClean="0">
                              <a:latin typeface="Cambria Math" panose="02040503050406030204" pitchFamily="18" charset="0"/>
                            </a:rPr>
                            <m:t>𝑠𝑡𝑟𝑒𝑎𝑚</m:t>
                          </m:r>
                        </m:sub>
                      </m:sSub>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𝑇𝑖𝑚𝑖𝑛𝑔𝐵</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𝑤</m:t>
                              </m:r>
                            </m:e>
                            <m:sub>
                              <m:r>
                                <a:rPr lang="en-US" sz="1200" b="0" i="1" smtClean="0">
                                  <a:latin typeface="Cambria Math" panose="02040503050406030204" pitchFamily="18" charset="0"/>
                                </a:rPr>
                                <m:t>𝑀𝑖𝑛𝐷𝑆</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𝐶</m:t>
                                  </m:r>
                                </m:e>
                                <m:sub>
                                  <m:r>
                                    <a:rPr lang="en-US" sz="1200" b="0" i="1" smtClean="0">
                                      <a:latin typeface="Cambria Math" panose="02040503050406030204" pitchFamily="18" charset="0"/>
                                    </a:rPr>
                                    <m:t>𝑖</m:t>
                                  </m:r>
                                </m:sub>
                              </m:sSub>
                            </m:sub>
                          </m:sSub>
                        </m:e>
                      </m:d>
                      <m:r>
                        <a:rPr lang="en-US" sz="1200" b="0" i="1" smtClean="0">
                          <a:latin typeface="Cambria Math" panose="02040503050406030204" pitchFamily="18" charset="0"/>
                        </a:rPr>
                        <m:t>−</m:t>
                      </m:r>
                      <m:r>
                        <a:rPr lang="en-US" sz="1200" b="0" i="1" smtClean="0">
                          <a:latin typeface="Cambria Math" panose="02040503050406030204" pitchFamily="18" charset="0"/>
                        </a:rPr>
                        <m:t>𝑃𝐵</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𝑁</m:t>
                          </m:r>
                        </m:e>
                        <m:sub>
                          <m:r>
                            <a:rPr lang="en-US" sz="1200" b="0" i="1" smtClean="0">
                              <a:latin typeface="Cambria Math" panose="02040503050406030204" pitchFamily="18" charset="0"/>
                            </a:rPr>
                            <m:t>𝑠𝑡𝑟𝑒𝑎𝑚</m:t>
                          </m:r>
                        </m:sub>
                      </m:sSub>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𝑇𝑖𝑚𝑖𝑛𝑔𝐵</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𝑤</m:t>
                              </m:r>
                            </m:e>
                            <m:sub>
                              <m:r>
                                <a:rPr lang="en-US" sz="1200" b="0" i="1" smtClean="0">
                                  <a:latin typeface="Cambria Math" panose="02040503050406030204" pitchFamily="18" charset="0"/>
                                </a:rPr>
                                <m:t>𝑀𝑎𝑥𝐷𝑆</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𝐶</m:t>
                                  </m:r>
                                </m:e>
                                <m:sub>
                                  <m:r>
                                    <a:rPr lang="en-US" sz="1200" b="0" i="1" smtClean="0">
                                      <a:latin typeface="Cambria Math" panose="02040503050406030204" pitchFamily="18" charset="0"/>
                                    </a:rPr>
                                    <m:t>𝑖</m:t>
                                  </m:r>
                                </m:sub>
                              </m:sSub>
                            </m:sub>
                          </m:sSub>
                        </m:e>
                      </m:d>
                    </m:oMath>
                  </m:oMathPara>
                </a14:m>
                <a:endParaRPr lang="en-US" sz="1200" b="0" dirty="0">
                  <a:latin typeface="Klavika" panose="020B0506040000020004" pitchFamily="34" charset="0"/>
                </a:endParaRPr>
              </a:p>
              <a:p>
                <a:endParaRPr lang="en-US" sz="1200" dirty="0">
                  <a:latin typeface="Klavika" panose="020B0506040000020004" pitchFamily="34" charset="0"/>
                </a:endParaRPr>
              </a:p>
              <a:p>
                <a:r>
                  <a:rPr lang="en-US" sz="1200" dirty="0">
                    <a:latin typeface="Klavika" panose="020B0506040000020004" pitchFamily="34" charset="0"/>
                  </a:rPr>
                  <a:t>Then define </a:t>
                </a:r>
                <a14:m>
                  <m:oMath xmlns:m="http://schemas.openxmlformats.org/officeDocument/2006/math">
                    <m:r>
                      <a:rPr lang="en-US" sz="1200" i="1" dirty="0" smtClean="0">
                        <a:latin typeface="Cambria Math" panose="02040503050406030204" pitchFamily="18" charset="0"/>
                      </a:rPr>
                      <m:t>𝐴𝑣𝑔𝑆h𝑎𝑟𝑒</m:t>
                    </m:r>
                  </m:oMath>
                </a14:m>
                <a:r>
                  <a:rPr lang="en-US" sz="1200" dirty="0">
                    <a:latin typeface="Klavika" panose="020B0506040000020004" pitchFamily="34" charset="0"/>
                  </a:rPr>
                  <a:t> below:</a:t>
                </a:r>
              </a:p>
              <a:p>
                <a:endParaRPr lang="en-US" sz="1200" dirty="0">
                  <a:latin typeface="Klavika" panose="020B0506040000020004" pitchFamily="34" charset="0"/>
                </a:endParaRPr>
              </a:p>
              <a:p>
                <a14:m>
                  <m:oMath xmlns:m="http://schemas.openxmlformats.org/officeDocument/2006/math">
                    <m:r>
                      <a:rPr lang="en-US" sz="1200" b="0" i="1" smtClean="0">
                        <a:latin typeface="Cambria Math" panose="02040503050406030204" pitchFamily="18" charset="0"/>
                      </a:rPr>
                      <m:t>𝐴𝑣𝑔𝑆h𝑎𝑟𝑒</m:t>
                    </m:r>
                    <m:r>
                      <a:rPr lang="en-US" sz="1200" b="0" i="1" smtClean="0">
                        <a:latin typeface="Cambria Math" panose="02040503050406030204" pitchFamily="18" charset="0"/>
                      </a:rPr>
                      <m:t>=</m:t>
                    </m:r>
                    <m:d>
                      <m:dPr>
                        <m:begChr m:val="⌊"/>
                        <m:endChr m:val="⌋"/>
                        <m:ctrlPr>
                          <a:rPr lang="en-US" sz="1200" b="0" i="1" smtClean="0">
                            <a:latin typeface="Cambria Math" panose="02040503050406030204" pitchFamily="18" charset="0"/>
                          </a:rPr>
                        </m:ctrlPr>
                      </m:dPr>
                      <m:e>
                        <m:f>
                          <m:fPr>
                            <m:ctrlPr>
                              <a:rPr lang="en-US" sz="1200" i="1">
                                <a:latin typeface="Cambria Math" panose="02040503050406030204" pitchFamily="18" charset="0"/>
                              </a:rPr>
                            </m:ctrlPr>
                          </m:fPr>
                          <m:num>
                            <m:r>
                              <a:rPr lang="en-US" sz="1200" i="1">
                                <a:latin typeface="Cambria Math" panose="02040503050406030204" pitchFamily="18" charset="0"/>
                              </a:rPr>
                              <m:t>𝐶</m:t>
                            </m:r>
                          </m:num>
                          <m:den>
                            <m:r>
                              <a:rPr lang="en-US" sz="1200" i="1">
                                <a:latin typeface="Cambria Math" panose="02040503050406030204" pitchFamily="18" charset="0"/>
                              </a:rPr>
                              <m:t>𝑛</m:t>
                            </m:r>
                          </m:den>
                        </m:f>
                      </m:e>
                    </m:d>
                  </m:oMath>
                </a14:m>
                <a:r>
                  <a:rPr lang="en-US" sz="1200" dirty="0">
                    <a:latin typeface="Klavika" panose="020B0506040000020004" pitchFamily="34" charset="0"/>
                  </a:rPr>
                  <a:t>*</a:t>
                </a:r>
                <a:r>
                  <a:rPr lang="en-US" sz="1200" dirty="0"/>
                  <a:t> </a:t>
                </a:r>
                <a14:m>
                  <m:oMath xmlns:m="http://schemas.openxmlformats.org/officeDocument/2006/math">
                    <m:r>
                      <a:rPr lang="en-US" sz="1200" i="1">
                        <a:latin typeface="Cambria Math" panose="02040503050406030204" pitchFamily="18" charset="0"/>
                      </a:rPr>
                      <m:t>𝑃𝐵</m:t>
                    </m:r>
                    <m:sSub>
                      <m:sSubPr>
                        <m:ctrlPr>
                          <a:rPr lang="en-US" sz="1200" i="1">
                            <a:latin typeface="Cambria Math" panose="02040503050406030204" pitchFamily="18" charset="0"/>
                          </a:rPr>
                        </m:ctrlPr>
                      </m:sSubPr>
                      <m:e>
                        <m:r>
                          <a:rPr lang="en-US" sz="1200" i="1">
                            <a:latin typeface="Cambria Math" panose="02040503050406030204" pitchFamily="18" charset="0"/>
                          </a:rPr>
                          <m:t>𝑁</m:t>
                        </m:r>
                      </m:e>
                      <m:sub>
                        <m:r>
                          <a:rPr lang="en-US" sz="1200" i="1">
                            <a:latin typeface="Cambria Math" panose="02040503050406030204" pitchFamily="18" charset="0"/>
                          </a:rPr>
                          <m:t>𝑝𝑒𝑟𝑇𝑖𝑚𝑒𝑆𝑙𝑜𝑡</m:t>
                        </m:r>
                      </m:sub>
                    </m:sSub>
                  </m:oMath>
                </a14:m>
                <a:endParaRPr lang="en-US" sz="1200" dirty="0">
                  <a:latin typeface="Klavika" panose="020B0506040000020004" pitchFamily="34" charset="0"/>
                </a:endParaRPr>
              </a:p>
              <a:p>
                <a:endParaRPr lang="en-US" sz="1200" dirty="0">
                  <a:latin typeface="Klavika" panose="020B0506040000020004" pitchFamily="34" charset="0"/>
                </a:endParaRPr>
              </a:p>
            </p:txBody>
          </p:sp>
        </mc:Choice>
        <mc:Fallback xmlns="">
          <p:sp>
            <p:nvSpPr>
              <p:cNvPr id="2" name="TextBox 1">
                <a:extLst>
                  <a:ext uri="{FF2B5EF4-FFF2-40B4-BE49-F238E27FC236}">
                    <a16:creationId xmlns:a16="http://schemas.microsoft.com/office/drawing/2014/main" id="{ED59DB54-91DD-47F9-8FB2-8A59936F94C7}"/>
                  </a:ext>
                </a:extLst>
              </p:cNvPr>
              <p:cNvSpPr txBox="1">
                <a:spLocks noRot="1" noChangeAspect="1" noMove="1" noResize="1" noEditPoints="1" noAdjustHandles="1" noChangeArrowheads="1" noChangeShapeType="1" noTextEdit="1"/>
              </p:cNvSpPr>
              <p:nvPr/>
            </p:nvSpPr>
            <p:spPr>
              <a:xfrm>
                <a:off x="595423" y="1326148"/>
                <a:ext cx="5500577" cy="4364208"/>
              </a:xfrm>
              <a:prstGeom prst="rect">
                <a:avLst/>
              </a:prstGeom>
              <a:blipFill>
                <a:blip r:embed="rId2"/>
                <a:stretch>
                  <a:fillRect l="-111" t="-1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BCBA25D-798B-4498-A005-B0172D336654}"/>
                  </a:ext>
                </a:extLst>
              </p:cNvPr>
              <p:cNvSpPr txBox="1"/>
              <p:nvPr/>
            </p:nvSpPr>
            <p:spPr>
              <a:xfrm>
                <a:off x="6353175" y="1326148"/>
                <a:ext cx="5343525" cy="3434082"/>
              </a:xfrm>
              <a:prstGeom prst="rect">
                <a:avLst/>
              </a:prstGeom>
              <a:noFill/>
            </p:spPr>
            <p:txBody>
              <a:bodyPr wrap="square" rtlCol="0">
                <a:spAutoFit/>
              </a:bodyPr>
              <a:lstStyle/>
              <a:p>
                <a:pPr algn="l"/>
                <a:r>
                  <a:rPr lang="en-US" sz="1200" dirty="0">
                    <a:latin typeface="Klavika" panose="020B0506040000020004" pitchFamily="34" charset="0"/>
                  </a:rPr>
                  <a:t>Finally the logic goes below:</a:t>
                </a:r>
              </a:p>
              <a:p>
                <a:pPr algn="l"/>
                <a:endParaRPr lang="en-US" sz="1050" dirty="0">
                  <a:latin typeface="Klavika" panose="020B0506040000020004" pitchFamily="34" charset="0"/>
                </a:endParaRPr>
              </a:p>
              <a:p>
                <a:pPr lvl="1"/>
                <a:r>
                  <a:rPr lang="en-US" sz="1000" dirty="0">
                    <a:latin typeface="Myanmar Text" panose="020B0502040204020203" pitchFamily="34" charset="0"/>
                    <a:cs typeface="Myanmar Text" panose="020B0502040204020203" pitchFamily="34" charset="0"/>
                  </a:rPr>
                  <a:t>for </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 in 1...n:</a:t>
                </a:r>
              </a:p>
              <a:p>
                <a:pPr lvl="1"/>
                <a:r>
                  <a:rPr lang="en-US" sz="1000" dirty="0">
                    <a:latin typeface="Myanmar Text" panose="020B0502040204020203" pitchFamily="34" charset="0"/>
                    <a:cs typeface="Myanmar Text" panose="020B0502040204020203" pitchFamily="34" charset="0"/>
                  </a:rPr>
                  <a:t>        if x[</a:t>
                </a:r>
                <a:r>
                  <a:rPr lang="en-US" sz="1000" dirty="0" err="1">
                    <a:latin typeface="Myanmar Text" panose="020B0502040204020203" pitchFamily="34" charset="0"/>
                    <a:cs typeface="Myanmar Text" panose="020B0502040204020203" pitchFamily="34" charset="0"/>
                  </a:rPr>
                  <a:t>i</a:t>
                </a:r>
                <a:r>
                  <a:rPr lang="en-US" sz="1000">
                    <a:latin typeface="Myanmar Text" panose="020B0502040204020203" pitchFamily="34" charset="0"/>
                    <a:cs typeface="Myanmar Text" panose="020B0502040204020203" pitchFamily="34" charset="0"/>
                  </a:rPr>
                  <a:t>] &lt;= </a:t>
                </a:r>
                <a:r>
                  <a:rPr lang="en-US" sz="1000" dirty="0" err="1">
                    <a:latin typeface="Myanmar Text" panose="020B0502040204020203" pitchFamily="34" charset="0"/>
                    <a:cs typeface="Myanmar Text" panose="020B0502040204020203" pitchFamily="34" charset="0"/>
                  </a:rPr>
                  <a:t>AvgShare</a:t>
                </a:r>
                <a:r>
                  <a:rPr lang="en-US" sz="1000" dirty="0">
                    <a:latin typeface="Myanmar Text" panose="020B0502040204020203" pitchFamily="34" charset="0"/>
                    <a:cs typeface="Myanmar Text" panose="020B0502040204020203" pitchFamily="34" charset="0"/>
                  </a:rPr>
                  <a:t>:</a:t>
                </a:r>
              </a:p>
              <a:p>
                <a:pPr lvl="1"/>
                <a:r>
                  <a:rPr lang="en-US" sz="1000" dirty="0">
                    <a:latin typeface="Myanmar Text" panose="020B0502040204020203" pitchFamily="34" charset="0"/>
                    <a:cs typeface="Myanmar Text" panose="020B0502040204020203" pitchFamily="34" charset="0"/>
                  </a:rPr>
                  <a:t>                </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pbn_with_max_target_bpp</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a:t>
                </a:r>
              </a:p>
              <a:p>
                <a:pPr lvl="1"/>
                <a:r>
                  <a:rPr lang="en-US" sz="1000" dirty="0">
                    <a:latin typeface="Myanmar Text" panose="020B0502040204020203" pitchFamily="34" charset="0"/>
                    <a:cs typeface="Myanmar Text" panose="020B0502040204020203" pitchFamily="34" charset="0"/>
                  </a:rPr>
                  <a:t>        else</a:t>
                </a:r>
              </a:p>
              <a:p>
                <a:pPr lvl="1"/>
                <a:r>
                  <a:rPr lang="en-US" sz="1000" dirty="0">
                    <a:latin typeface="Myanmar Text" panose="020B0502040204020203" pitchFamily="34" charset="0"/>
                    <a:cs typeface="Myanmar Text" panose="020B0502040204020203" pitchFamily="34" charset="0"/>
                  </a:rPr>
                  <a:t>                </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pbn_with_min_target_bpp</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AvgShare</a:t>
                </a:r>
                <a:endParaRPr lang="en-US" sz="1000" dirty="0">
                  <a:latin typeface="Myanmar Text" panose="020B0502040204020203" pitchFamily="34" charset="0"/>
                  <a:cs typeface="Myanmar Text" panose="020B0502040204020203" pitchFamily="34" charset="0"/>
                </a:endParaRPr>
              </a:p>
              <a:p>
                <a:pPr lvl="1"/>
                <a:r>
                  <a:rPr lang="en-US" sz="1000" dirty="0">
                    <a:latin typeface="Myanmar Text" panose="020B0502040204020203" pitchFamily="34" charset="0"/>
                    <a:cs typeface="Myanmar Text" panose="020B0502040204020203" pitchFamily="34" charset="0"/>
                  </a:rPr>
                  <a:t>        if </a:t>
                </a:r>
                <a:r>
                  <a:rPr lang="en-US" sz="1000" dirty="0" err="1">
                    <a:latin typeface="Myanmar Text" panose="020B0502040204020203" pitchFamily="34" charset="0"/>
                    <a:cs typeface="Myanmar Text" panose="020B0502040204020203" pitchFamily="34" charset="0"/>
                  </a:rPr>
                  <a:t>validate_link</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 &amp;&amp; </a:t>
                </a:r>
                <a:r>
                  <a:rPr lang="en-US" sz="1000" dirty="0" err="1">
                    <a:latin typeface="Myanmar Text" panose="020B0502040204020203" pitchFamily="34" charset="0"/>
                    <a:cs typeface="Myanmar Text" panose="020B0502040204020203" pitchFamily="34" charset="0"/>
                  </a:rPr>
                  <a:t>validate_topology</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 &amp;&amp; </a:t>
                </a:r>
                <a:r>
                  <a:rPr lang="en-US" sz="1000" dirty="0" err="1">
                    <a:latin typeface="Myanmar Text" panose="020B0502040204020203" pitchFamily="34" charset="0"/>
                    <a:cs typeface="Myanmar Text" panose="020B0502040204020203" pitchFamily="34" charset="0"/>
                  </a:rPr>
                  <a:t>validate_endpoint</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a:t>
                </a:r>
              </a:p>
              <a:p>
                <a:pPr lvl="1"/>
                <a:r>
                  <a:rPr lang="en-US" sz="1000" dirty="0">
                    <a:latin typeface="Myanmar Text" panose="020B0502040204020203" pitchFamily="34" charset="0"/>
                    <a:cs typeface="Myanmar Text" panose="020B0502040204020203" pitchFamily="34" charset="0"/>
                  </a:rPr>
                  <a:t>                </a:t>
                </a:r>
                <a:r>
                  <a:rPr lang="en-US" sz="1000" dirty="0" err="1">
                    <a:latin typeface="Myanmar Text" panose="020B0502040204020203" pitchFamily="34" charset="0"/>
                    <a:cs typeface="Myanmar Text" panose="020B0502040204020203" pitchFamily="34" charset="0"/>
                  </a:rPr>
                  <a:t>target_bpp</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calculate_target_bpp</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a:t>
                </a:r>
              </a:p>
              <a:p>
                <a:pPr lvl="1"/>
                <a:r>
                  <a:rPr lang="en-US" sz="1000" dirty="0">
                    <a:latin typeface="Myanmar Text" panose="020B0502040204020203" pitchFamily="34" charset="0"/>
                    <a:cs typeface="Myanmar Text" panose="020B0502040204020203" pitchFamily="34" charset="0"/>
                  </a:rPr>
                  <a:t>                </a:t>
                </a:r>
                <a:r>
                  <a:rPr lang="en-US" sz="1000" dirty="0" err="1">
                    <a:latin typeface="Myanmar Text" panose="020B0502040204020203" pitchFamily="34" charset="0"/>
                    <a:cs typeface="Myanmar Text" panose="020B0502040204020203" pitchFamily="34" charset="0"/>
                  </a:rPr>
                  <a:t>AvgShare</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calculate_avgshare_with_remaing_streams</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pbn</a:t>
                </a:r>
                <a:r>
                  <a:rPr lang="en-US" sz="1000" dirty="0">
                    <a:latin typeface="Myanmar Text" panose="020B0502040204020203" pitchFamily="34" charset="0"/>
                    <a:cs typeface="Myanmar Text" panose="020B0502040204020203" pitchFamily="34" charset="0"/>
                  </a:rPr>
                  <a:t>, n-1)</a:t>
                </a:r>
              </a:p>
              <a:p>
                <a:pPr lvl="1"/>
                <a:r>
                  <a:rPr lang="en-US" sz="1000" dirty="0">
                    <a:latin typeface="Myanmar Text" panose="020B0502040204020203" pitchFamily="34" charset="0"/>
                    <a:cs typeface="Myanmar Text" panose="020B0502040204020203" pitchFamily="34" charset="0"/>
                  </a:rPr>
                  <a:t>        else</a:t>
                </a:r>
              </a:p>
              <a:p>
                <a:pPr lvl="1"/>
                <a:r>
                  <a:rPr lang="en-US" sz="1000" dirty="0">
                    <a:latin typeface="Myanmar Text" panose="020B0502040204020203" pitchFamily="34" charset="0"/>
                    <a:cs typeface="Myanmar Text" panose="020B0502040204020203" pitchFamily="34" charset="0"/>
                  </a:rPr>
                  <a:t>                </a:t>
                </a:r>
                <a:r>
                  <a:rPr lang="en-US" sz="1000" dirty="0" err="1">
                    <a:latin typeface="Myanmar Text" panose="020B0502040204020203" pitchFamily="34" charset="0"/>
                    <a:cs typeface="Myanmar Text" panose="020B0502040204020203" pitchFamily="34" charset="0"/>
                  </a:rPr>
                  <a:t>target_bpp</a:t>
                </a:r>
                <a:r>
                  <a:rPr lang="en-US" sz="1000" dirty="0">
                    <a:latin typeface="Myanmar Text" panose="020B0502040204020203" pitchFamily="34" charset="0"/>
                    <a:cs typeface="Myanmar Text" panose="020B0502040204020203" pitchFamily="34" charset="0"/>
                  </a:rPr>
                  <a:t>[</a:t>
                </a:r>
                <a:r>
                  <a:rPr lang="en-US" sz="1000" dirty="0" err="1">
                    <a:latin typeface="Myanmar Text" panose="020B0502040204020203" pitchFamily="34" charset="0"/>
                    <a:cs typeface="Myanmar Text" panose="020B0502040204020203" pitchFamily="34" charset="0"/>
                  </a:rPr>
                  <a:t>i</a:t>
                </a:r>
                <a:r>
                  <a:rPr lang="en-US" sz="1000" dirty="0">
                    <a:latin typeface="Myanmar Text" panose="020B0502040204020203" pitchFamily="34" charset="0"/>
                    <a:cs typeface="Myanmar Text" panose="020B0502040204020203" pitchFamily="34" charset="0"/>
                  </a:rPr>
                  <a:t>] = </a:t>
                </a:r>
                <a:r>
                  <a:rPr lang="en-US" sz="1000" dirty="0" err="1">
                    <a:latin typeface="Myanmar Text" panose="020B0502040204020203" pitchFamily="34" charset="0"/>
                    <a:cs typeface="Myanmar Text" panose="020B0502040204020203" pitchFamily="34" charset="0"/>
                  </a:rPr>
                  <a:t>MinTargetBpp</a:t>
                </a:r>
                <a:endParaRPr lang="en-US" sz="1000" dirty="0">
                  <a:latin typeface="Myanmar Text" panose="020B0502040204020203" pitchFamily="34" charset="0"/>
                  <a:cs typeface="Myanmar Text" panose="020B0502040204020203" pitchFamily="34" charset="0"/>
                </a:endParaRPr>
              </a:p>
              <a:p>
                <a:pPr lvl="1"/>
                <a:r>
                  <a:rPr lang="en-US" sz="1000" dirty="0">
                    <a:latin typeface="Myanmar Text" panose="020B0502040204020203" pitchFamily="34" charset="0"/>
                    <a:cs typeface="Myanmar Text" panose="020B0502040204020203" pitchFamily="34" charset="0"/>
                  </a:rPr>
                  <a:t>                break</a:t>
                </a:r>
              </a:p>
              <a:p>
                <a:endParaRPr lang="en-US" sz="1100" dirty="0">
                  <a:latin typeface="Myanmar Text" panose="020B0502040204020203" pitchFamily="34" charset="0"/>
                  <a:cs typeface="Myanmar Text" panose="020B0502040204020203" pitchFamily="34" charset="0"/>
                </a:endParaRPr>
              </a:p>
              <a:p>
                <a:pPr lvl="0"/>
                <a:endParaRPr lang="en-US" sz="1200" dirty="0">
                  <a:solidFill>
                    <a:srgbClr val="000000"/>
                  </a:solidFill>
                  <a:latin typeface="Klavika" panose="020B0506040000020004" pitchFamily="34" charset="0"/>
                </a:endParaRPr>
              </a:p>
              <a:p>
                <a:pPr lvl="0"/>
                <a:r>
                  <a:rPr lang="en-US" sz="1200" dirty="0">
                    <a:solidFill>
                      <a:srgbClr val="000000"/>
                    </a:solidFill>
                    <a:latin typeface="Klavika" panose="020B0506040000020004" pitchFamily="34" charset="0"/>
                  </a:rPr>
                  <a:t>Below formula will be used to calculate </a:t>
                </a:r>
                <a14:m>
                  <m:oMath xmlns:m="http://schemas.openxmlformats.org/officeDocument/2006/math">
                    <m:r>
                      <a:rPr lang="en-US" sz="1200" i="1" dirty="0" smtClean="0">
                        <a:solidFill>
                          <a:srgbClr val="000000"/>
                        </a:solidFill>
                        <a:latin typeface="Cambria Math" panose="02040503050406030204" pitchFamily="18" charset="0"/>
                      </a:rPr>
                      <m:t>𝑇</m:t>
                    </m:r>
                    <m:r>
                      <a:rPr lang="en-US" sz="1200" i="1" dirty="0" err="1" smtClean="0">
                        <a:solidFill>
                          <a:srgbClr val="000000"/>
                        </a:solidFill>
                        <a:latin typeface="Cambria Math" panose="02040503050406030204" pitchFamily="18" charset="0"/>
                      </a:rPr>
                      <m:t>𝑎𝑟𝑔𝑒𝑡𝐵𝑝𝑝</m:t>
                    </m:r>
                  </m:oMath>
                </a14:m>
                <a:r>
                  <a:rPr lang="en-US" sz="1200" dirty="0">
                    <a:solidFill>
                      <a:srgbClr val="000000"/>
                    </a:solidFill>
                    <a:latin typeface="Klavika" panose="020B0506040000020004" pitchFamily="34" charset="0"/>
                  </a:rPr>
                  <a:t> from a give </a:t>
                </a:r>
                <a14:m>
                  <m:oMath xmlns:m="http://schemas.openxmlformats.org/officeDocument/2006/math">
                    <m:r>
                      <a:rPr lang="en-US" sz="1200" i="1" dirty="0" smtClean="0">
                        <a:solidFill>
                          <a:srgbClr val="000000"/>
                        </a:solidFill>
                        <a:latin typeface="Cambria Math" panose="02040503050406030204" pitchFamily="18" charset="0"/>
                      </a:rPr>
                      <m:t>𝑃𝐵𝑁</m:t>
                    </m:r>
                  </m:oMath>
                </a14:m>
                <a:r>
                  <a:rPr lang="en-US" sz="1200" dirty="0">
                    <a:solidFill>
                      <a:srgbClr val="000000"/>
                    </a:solidFill>
                    <a:latin typeface="Klavika" panose="020B0506040000020004" pitchFamily="34" charset="0"/>
                  </a:rPr>
                  <a:t>:</a:t>
                </a:r>
              </a:p>
              <a:p>
                <a:pPr lvl="0"/>
                <a:endParaRPr lang="en-US" sz="1200" dirty="0">
                  <a:solidFill>
                    <a:srgbClr val="000000"/>
                  </a:solidFill>
                  <a:latin typeface="Klavika" panose="020B0506040000020004" pitchFamily="34" charset="0"/>
                </a:endParaRPr>
              </a:p>
              <a:p>
                <a:pPr lvl="0"/>
                <a14:m>
                  <m:oMathPara xmlns:m="http://schemas.openxmlformats.org/officeDocument/2006/math">
                    <m:oMathParaPr>
                      <m:jc m:val="left"/>
                    </m:oMathParaPr>
                    <m:oMath xmlns:m="http://schemas.openxmlformats.org/officeDocument/2006/math">
                      <m:r>
                        <a:rPr lang="en-US" sz="1100" i="1" dirty="0">
                          <a:solidFill>
                            <a:srgbClr val="000000"/>
                          </a:solidFill>
                          <a:latin typeface="Cambria Math" panose="02040503050406030204" pitchFamily="18" charset="0"/>
                        </a:rPr>
                        <m:t>𝑇</m:t>
                      </m:r>
                      <m:r>
                        <a:rPr lang="en-US" sz="1100" i="1" dirty="0" err="1">
                          <a:solidFill>
                            <a:srgbClr val="000000"/>
                          </a:solidFill>
                          <a:latin typeface="Cambria Math" panose="02040503050406030204" pitchFamily="18" charset="0"/>
                        </a:rPr>
                        <m:t>𝑎𝑟𝑔𝑒𝑡𝐵𝑝𝑝</m:t>
                      </m:r>
                      <m:r>
                        <a:rPr lang="en-US" sz="1100" i="1" dirty="0" smtClean="0">
                          <a:solidFill>
                            <a:srgbClr val="000000"/>
                          </a:solidFill>
                          <a:latin typeface="Cambria Math" panose="02040503050406030204" pitchFamily="18" charset="0"/>
                        </a:rPr>
                        <m:t>=</m:t>
                      </m:r>
                      <m:sSub>
                        <m:sSubPr>
                          <m:ctrlPr>
                            <a:rPr lang="en-US" sz="1100" b="0" i="1" dirty="0" smtClean="0">
                              <a:solidFill>
                                <a:srgbClr val="000000"/>
                              </a:solidFill>
                              <a:latin typeface="Cambria Math" panose="02040503050406030204" pitchFamily="18" charset="0"/>
                            </a:rPr>
                          </m:ctrlPr>
                        </m:sSubPr>
                        <m:e>
                          <m:d>
                            <m:dPr>
                              <m:begChr m:val="⌊"/>
                              <m:endChr m:val="⌋"/>
                              <m:ctrlPr>
                                <a:rPr lang="en-US" sz="1100" i="1" dirty="0" smtClean="0">
                                  <a:solidFill>
                                    <a:srgbClr val="000000"/>
                                  </a:solidFill>
                                  <a:latin typeface="Cambria Math" panose="02040503050406030204" pitchFamily="18" charset="0"/>
                                </a:rPr>
                              </m:ctrlPr>
                            </m:dPr>
                            <m:e>
                              <m:f>
                                <m:fPr>
                                  <m:ctrlPr>
                                    <a:rPr lang="en-US" sz="1100" i="1" dirty="0">
                                      <a:solidFill>
                                        <a:srgbClr val="000000"/>
                                      </a:solidFill>
                                      <a:latin typeface="Cambria Math" panose="02040503050406030204" pitchFamily="18" charset="0"/>
                                    </a:rPr>
                                  </m:ctrlPr>
                                </m:fPr>
                                <m:num>
                                  <m:r>
                                    <a:rPr lang="en-US" sz="1100" i="1" dirty="0">
                                      <a:solidFill>
                                        <a:srgbClr val="000000"/>
                                      </a:solidFill>
                                      <a:latin typeface="Cambria Math" panose="02040503050406030204" pitchFamily="18" charset="0"/>
                                    </a:rPr>
                                    <m:t>𝑃𝐵𝑁</m:t>
                                  </m:r>
                                  <m:r>
                                    <a:rPr lang="en-US" sz="1100" i="1" dirty="0">
                                      <a:solidFill>
                                        <a:srgbClr val="000000"/>
                                      </a:solidFill>
                                      <a:latin typeface="Cambria Math" panose="02040503050406030204" pitchFamily="18" charset="0"/>
                                    </a:rPr>
                                    <m:t>∗</m:t>
                                  </m:r>
                                  <m:d>
                                    <m:dPr>
                                      <m:ctrlPr>
                                        <a:rPr lang="en-US" sz="1100" i="1" dirty="0">
                                          <a:solidFill>
                                            <a:srgbClr val="000000"/>
                                          </a:solidFill>
                                          <a:latin typeface="Cambria Math" panose="02040503050406030204" pitchFamily="18" charset="0"/>
                                        </a:rPr>
                                      </m:ctrlPr>
                                    </m:dPr>
                                    <m:e>
                                      <m:r>
                                        <a:rPr lang="en-US" sz="1100" i="1" dirty="0">
                                          <a:solidFill>
                                            <a:srgbClr val="000000"/>
                                          </a:solidFill>
                                          <a:latin typeface="Cambria Math" panose="02040503050406030204" pitchFamily="18" charset="0"/>
                                        </a:rPr>
                                        <m:t>1000</m:t>
                                      </m:r>
                                      <m:f>
                                        <m:fPr>
                                          <m:ctrlPr>
                                            <a:rPr lang="en-US" sz="1100" i="1" dirty="0">
                                              <a:solidFill>
                                                <a:srgbClr val="000000"/>
                                              </a:solidFill>
                                              <a:latin typeface="Cambria Math" panose="02040503050406030204" pitchFamily="18" charset="0"/>
                                            </a:rPr>
                                          </m:ctrlPr>
                                        </m:fPr>
                                        <m:num>
                                          <m:r>
                                            <a:rPr lang="en-US" sz="1100" i="1" dirty="0">
                                              <a:solidFill>
                                                <a:srgbClr val="000000"/>
                                              </a:solidFill>
                                              <a:latin typeface="Cambria Math" panose="02040503050406030204" pitchFamily="18" charset="0"/>
                                            </a:rPr>
                                            <m:t>𝑘𝑏𝑝𝑠</m:t>
                                          </m:r>
                                        </m:num>
                                        <m:den>
                                          <m:r>
                                            <a:rPr lang="en-US" sz="1100" i="1" dirty="0">
                                              <a:solidFill>
                                                <a:srgbClr val="000000"/>
                                              </a:solidFill>
                                              <a:latin typeface="Cambria Math" panose="02040503050406030204" pitchFamily="18" charset="0"/>
                                            </a:rPr>
                                            <m:t>𝑀𝑏𝑝𝑠</m:t>
                                          </m:r>
                                        </m:den>
                                      </m:f>
                                    </m:e>
                                  </m:d>
                                  <m:d>
                                    <m:dPr>
                                      <m:ctrlPr>
                                        <a:rPr lang="en-US" sz="1100" i="1" dirty="0">
                                          <a:solidFill>
                                            <a:srgbClr val="000000"/>
                                          </a:solidFill>
                                          <a:latin typeface="Cambria Math" panose="02040503050406030204" pitchFamily="18" charset="0"/>
                                        </a:rPr>
                                      </m:ctrlPr>
                                    </m:dPr>
                                    <m:e>
                                      <m:r>
                                        <a:rPr lang="en-US" sz="1100" i="1" dirty="0">
                                          <a:solidFill>
                                            <a:srgbClr val="000000"/>
                                          </a:solidFill>
                                          <a:latin typeface="Cambria Math" panose="02040503050406030204" pitchFamily="18" charset="0"/>
                                        </a:rPr>
                                        <m:t>8</m:t>
                                      </m:r>
                                      <m:f>
                                        <m:fPr>
                                          <m:ctrlPr>
                                            <a:rPr lang="en-US" sz="1100" i="1" dirty="0">
                                              <a:solidFill>
                                                <a:srgbClr val="000000"/>
                                              </a:solidFill>
                                              <a:latin typeface="Cambria Math" panose="02040503050406030204" pitchFamily="18" charset="0"/>
                                            </a:rPr>
                                          </m:ctrlPr>
                                        </m:fPr>
                                        <m:num>
                                          <m:r>
                                            <a:rPr lang="en-US" sz="1100" i="1" dirty="0">
                                              <a:solidFill>
                                                <a:srgbClr val="000000"/>
                                              </a:solidFill>
                                              <a:latin typeface="Cambria Math" panose="02040503050406030204" pitchFamily="18" charset="0"/>
                                            </a:rPr>
                                            <m:t>𝑏𝑖𝑡</m:t>
                                          </m:r>
                                        </m:num>
                                        <m:den>
                                          <m:r>
                                            <a:rPr lang="en-US" sz="1100" i="1" dirty="0">
                                              <a:solidFill>
                                                <a:srgbClr val="000000"/>
                                              </a:solidFill>
                                              <a:latin typeface="Cambria Math" panose="02040503050406030204" pitchFamily="18" charset="0"/>
                                            </a:rPr>
                                            <m:t>𝐵</m:t>
                                          </m:r>
                                        </m:den>
                                      </m:f>
                                    </m:e>
                                  </m:d>
                                  <m:d>
                                    <m:dPr>
                                      <m:ctrlPr>
                                        <a:rPr lang="en-US" sz="1100" i="1" dirty="0">
                                          <a:solidFill>
                                            <a:srgbClr val="000000"/>
                                          </a:solidFill>
                                          <a:latin typeface="Cambria Math" panose="02040503050406030204" pitchFamily="18" charset="0"/>
                                        </a:rPr>
                                      </m:ctrlPr>
                                    </m:dPr>
                                    <m:e>
                                      <m:f>
                                        <m:fPr>
                                          <m:ctrlPr>
                                            <a:rPr lang="en-US" sz="1100" i="1" dirty="0">
                                              <a:solidFill>
                                                <a:srgbClr val="000000"/>
                                              </a:solidFill>
                                              <a:latin typeface="Cambria Math" panose="02040503050406030204" pitchFamily="18" charset="0"/>
                                            </a:rPr>
                                          </m:ctrlPr>
                                        </m:fPr>
                                        <m:num>
                                          <m:r>
                                            <a:rPr lang="en-US" sz="1100" i="1" dirty="0">
                                              <a:solidFill>
                                                <a:srgbClr val="000000"/>
                                              </a:solidFill>
                                              <a:latin typeface="Cambria Math" panose="02040503050406030204" pitchFamily="18" charset="0"/>
                                            </a:rPr>
                                            <m:t>54</m:t>
                                          </m:r>
                                        </m:num>
                                        <m:den>
                                          <m:r>
                                            <a:rPr lang="en-US" sz="1100" i="1" dirty="0">
                                              <a:solidFill>
                                                <a:srgbClr val="000000"/>
                                              </a:solidFill>
                                              <a:latin typeface="Cambria Math" panose="02040503050406030204" pitchFamily="18" charset="0"/>
                                            </a:rPr>
                                            <m:t>64</m:t>
                                          </m:r>
                                        </m:den>
                                      </m:f>
                                      <m:r>
                                        <a:rPr lang="en-US" sz="1100" i="1" dirty="0">
                                          <a:solidFill>
                                            <a:srgbClr val="000000"/>
                                          </a:solidFill>
                                          <a:latin typeface="Cambria Math" panose="02040503050406030204" pitchFamily="18" charset="0"/>
                                        </a:rPr>
                                        <m:t>𝑀𝐵𝑝𝑠</m:t>
                                      </m:r>
                                    </m:e>
                                  </m:d>
                                </m:num>
                                <m:den>
                                  <m:d>
                                    <m:dPr>
                                      <m:ctrlPr>
                                        <a:rPr lang="en-US" sz="1100" i="1" dirty="0">
                                          <a:solidFill>
                                            <a:srgbClr val="000000"/>
                                          </a:solidFill>
                                          <a:latin typeface="Cambria Math" panose="02040503050406030204" pitchFamily="18" charset="0"/>
                                        </a:rPr>
                                      </m:ctrlPr>
                                    </m:dPr>
                                    <m:e>
                                      <m:r>
                                        <a:rPr lang="en-US" sz="1100" i="1" dirty="0">
                                          <a:solidFill>
                                            <a:srgbClr val="000000"/>
                                          </a:solidFill>
                                          <a:latin typeface="Cambria Math" panose="02040503050406030204" pitchFamily="18" charset="0"/>
                                        </a:rPr>
                                        <m:t>1+0.6%</m:t>
                                      </m:r>
                                    </m:e>
                                  </m:d>
                                  <m:d>
                                    <m:dPr>
                                      <m:ctrlPr>
                                        <a:rPr lang="en-US" sz="1100" i="1" dirty="0">
                                          <a:solidFill>
                                            <a:srgbClr val="000000"/>
                                          </a:solidFill>
                                          <a:latin typeface="Cambria Math" panose="02040503050406030204" pitchFamily="18" charset="0"/>
                                        </a:rPr>
                                      </m:ctrlPr>
                                    </m:dPr>
                                    <m:e>
                                      <m:r>
                                        <a:rPr lang="en-US" sz="1100" i="1" dirty="0">
                                          <a:solidFill>
                                            <a:srgbClr val="000000"/>
                                          </a:solidFill>
                                          <a:latin typeface="Cambria Math" panose="02040503050406030204" pitchFamily="18" charset="0"/>
                                        </a:rPr>
                                        <m:t>𝑃𝑖𝑥𝑒𝑙𝐶𝑙𝑜𝑐𝑘</m:t>
                                      </m:r>
                                    </m:e>
                                  </m:d>
                                </m:den>
                              </m:f>
                            </m:e>
                          </m:d>
                        </m:e>
                        <m:sub>
                          <m:r>
                            <a:rPr lang="en-US" sz="1100" i="1">
                              <a:latin typeface="Cambria Math" panose="02040503050406030204" pitchFamily="18" charset="0"/>
                            </a:rPr>
                            <m:t>𝑠𝑢𝑝𝑝𝑜𝑟𝑡𝑒𝑑𝐵𝑝𝑝𝑆𝑡𝑒𝑝</m:t>
                          </m:r>
                        </m:sub>
                      </m:sSub>
                    </m:oMath>
                  </m:oMathPara>
                </a14:m>
                <a:endParaRPr lang="en-US" sz="1100" dirty="0">
                  <a:solidFill>
                    <a:srgbClr val="000000"/>
                  </a:solidFill>
                  <a:latin typeface="Klavika" panose="020B0506040000020004" pitchFamily="34" charset="0"/>
                </a:endParaRPr>
              </a:p>
            </p:txBody>
          </p:sp>
        </mc:Choice>
        <mc:Fallback xmlns="">
          <p:sp>
            <p:nvSpPr>
              <p:cNvPr id="4" name="TextBox 3">
                <a:extLst>
                  <a:ext uri="{FF2B5EF4-FFF2-40B4-BE49-F238E27FC236}">
                    <a16:creationId xmlns="" xmlns:a16="http://schemas.microsoft.com/office/drawing/2014/main" xmlns:a14="http://schemas.microsoft.com/office/drawing/2010/main" id="{8BCBA25D-798B-4498-A005-B0172D336654}"/>
                  </a:ext>
                </a:extLst>
              </p:cNvPr>
              <p:cNvSpPr txBox="1">
                <a:spLocks noRot="1" noChangeAspect="1" noMove="1" noResize="1" noEditPoints="1" noAdjustHandles="1" noChangeArrowheads="1" noChangeShapeType="1" noTextEdit="1"/>
              </p:cNvSpPr>
              <p:nvPr/>
            </p:nvSpPr>
            <p:spPr>
              <a:xfrm>
                <a:off x="6353175" y="1326148"/>
                <a:ext cx="5343525" cy="3434082"/>
              </a:xfrm>
              <a:prstGeom prst="rect">
                <a:avLst/>
              </a:prstGeom>
              <a:blipFill rotWithShape="0">
                <a:blip r:embed="rId3"/>
                <a:stretch>
                  <a:fillRect t="-355"/>
                </a:stretch>
              </a:blipFill>
            </p:spPr>
            <p:txBody>
              <a:bodyPr/>
              <a:lstStyle/>
              <a:p>
                <a:r>
                  <a:rPr lang="en-CA">
                    <a:noFill/>
                  </a:rPr>
                  <a:t> </a:t>
                </a:r>
              </a:p>
            </p:txBody>
          </p:sp>
        </mc:Fallback>
      </mc:AlternateContent>
    </p:spTree>
    <p:extLst>
      <p:ext uri="{BB962C8B-B14F-4D97-AF65-F5344CB8AC3E}">
        <p14:creationId xmlns:p14="http://schemas.microsoft.com/office/powerpoint/2010/main" val="230513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Compression Elimination - Internal Only</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63</a:t>
            </a:fld>
            <a:endParaRPr lang="en-US" dirty="0"/>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06A344D-52A6-423A-8924-0E4E6A770F2D}"/>
                  </a:ext>
                </a:extLst>
              </p:cNvPr>
              <p:cNvSpPr/>
              <p:nvPr/>
            </p:nvSpPr>
            <p:spPr>
              <a:xfrm>
                <a:off x="785923" y="1742562"/>
                <a:ext cx="7848600" cy="4037516"/>
              </a:xfrm>
              <a:prstGeom prst="rect">
                <a:avLst/>
              </a:prstGeom>
            </p:spPr>
            <p:txBody>
              <a:bodyPr wrap="square">
                <a:spAutoFit/>
              </a:bodyPr>
              <a:lstStyle/>
              <a:p>
                <a:r>
                  <a:rPr lang="en-US" sz="1400" dirty="0">
                    <a:latin typeface="Klavika" panose="020B0506040000020004" pitchFamily="34" charset="0"/>
                  </a:rPr>
                  <a:t>MST DSC Compression Elimination Algorithm will be used when Minimum Compression Validation passes but No DSC Compression Bandwidth Validation fails.</a:t>
                </a:r>
              </a:p>
              <a:p>
                <a:endParaRPr lang="en-US" sz="1400" dirty="0">
                  <a:latin typeface="Klavika" panose="020B0506040000020004" pitchFamily="34" charset="0"/>
                </a:endParaRPr>
              </a:p>
              <a:p>
                <a:r>
                  <a:rPr lang="en-US" sz="1400" dirty="0">
                    <a:latin typeface="Klavika" panose="020B0506040000020004" pitchFamily="34" charset="0"/>
                  </a:rPr>
                  <a:t>In this scenario, first compute and sort the resource demands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1</m:t>
                        </m:r>
                      </m:sub>
                    </m:sSub>
                    <m:r>
                      <a:rPr lang="en-US" sz="1400" i="1">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2</m:t>
                        </m:r>
                      </m:sub>
                    </m:sSub>
                    <m:r>
                      <a:rPr lang="en-US" sz="1400" i="1">
                        <a:latin typeface="Cambria Math" panose="02040503050406030204" pitchFamily="18" charset="0"/>
                      </a:rPr>
                      <m:t>, …, </m:t>
                    </m:r>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𝑛</m:t>
                        </m:r>
                      </m:sub>
                    </m:sSub>
                  </m:oMath>
                </a14:m>
                <a:r>
                  <a:rPr lang="en-US" sz="1400" dirty="0">
                    <a:latin typeface="Klavika" panose="020B0506040000020004" pitchFamily="34" charset="0"/>
                  </a:rPr>
                  <a:t> in increasing order. i.e.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1</m:t>
                        </m:r>
                      </m:sub>
                    </m:sSub>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2</m:t>
                        </m:r>
                      </m:sub>
                    </m:sSub>
                    <m:r>
                      <a:rPr lang="en-US" sz="1400" i="1">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𝑥</m:t>
                        </m:r>
                      </m:e>
                      <m:sub>
                        <m:r>
                          <a:rPr lang="en-US" sz="1400" i="1">
                            <a:latin typeface="Cambria Math" panose="02040503050406030204" pitchFamily="18" charset="0"/>
                          </a:rPr>
                          <m:t>𝑛</m:t>
                        </m:r>
                      </m:sub>
                    </m:sSub>
                    <m:r>
                      <a:rPr lang="en-US" sz="1400" b="0" i="1" smtClean="0">
                        <a:latin typeface="Cambria Math" panose="02040503050406030204" pitchFamily="18" charset="0"/>
                      </a:rPr>
                      <m:t>:</m:t>
                    </m:r>
                  </m:oMath>
                </a14:m>
                <a:endParaRPr lang="en-US" sz="1400" b="0" dirty="0">
                  <a:latin typeface="Klavika" panose="020B0506040000020004" pitchFamily="34" charset="0"/>
                </a:endParaRPr>
              </a:p>
              <a:p>
                <a:endParaRPr lang="en-US" sz="1400" b="0" dirty="0">
                  <a:latin typeface="Klavika" panose="020B0506040000020004" pitchFamily="34" charset="0"/>
                </a:endParaRPr>
              </a:p>
              <a:p>
                <a:pPr/>
                <a14:m>
                  <m:oMathPara xmlns:m="http://schemas.openxmlformats.org/officeDocument/2006/math">
                    <m:oMathParaPr>
                      <m:jc m:val="centerGroup"/>
                    </m:oMathParaPr>
                    <m:oMath xmlns:m="http://schemas.openxmlformats.org/officeDocument/2006/math">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𝑥</m:t>
                          </m:r>
                        </m:e>
                        <m:sub>
                          <m:r>
                            <a:rPr lang="en-US" sz="1400" i="1">
                              <a:solidFill>
                                <a:srgbClr val="000000"/>
                              </a:solidFill>
                              <a:latin typeface="Cambria Math" panose="02040503050406030204" pitchFamily="18" charset="0"/>
                            </a:rPr>
                            <m:t>𝑖</m:t>
                          </m:r>
                        </m:sub>
                      </m:sSub>
                      <m:r>
                        <a:rPr lang="en-US" sz="1400" i="1">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𝑃𝐵</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𝑁</m:t>
                          </m:r>
                        </m:e>
                        <m:sub>
                          <m:r>
                            <a:rPr lang="en-US" sz="1400" i="1">
                              <a:solidFill>
                                <a:srgbClr val="000000"/>
                              </a:solidFill>
                              <a:latin typeface="Cambria Math" panose="02040503050406030204" pitchFamily="18" charset="0"/>
                            </a:rPr>
                            <m:t>𝑠𝑡𝑟𝑒𝑎𝑚</m:t>
                          </m:r>
                        </m:sub>
                      </m:sSub>
                      <m:d>
                        <m:dPr>
                          <m:ctrlPr>
                            <a:rPr lang="en-US" sz="1400" i="1">
                              <a:solidFill>
                                <a:srgbClr val="000000"/>
                              </a:solidFill>
                              <a:latin typeface="Cambria Math" panose="02040503050406030204" pitchFamily="18" charset="0"/>
                            </a:rPr>
                          </m:ctrlPr>
                        </m:dPr>
                        <m:e>
                          <m:r>
                            <a:rPr lang="en-US" sz="1400" i="1">
                              <a:solidFill>
                                <a:srgbClr val="000000"/>
                              </a:solidFill>
                              <a:latin typeface="Cambria Math" panose="02040503050406030204" pitchFamily="18" charset="0"/>
                            </a:rPr>
                            <m:t>𝑇𝑖𝑚𝑖𝑛𝑔𝐵</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𝑤</m:t>
                              </m:r>
                            </m:e>
                            <m:sub>
                              <m:r>
                                <a:rPr lang="en-US" sz="1400" i="1">
                                  <a:solidFill>
                                    <a:srgbClr val="000000"/>
                                  </a:solidFill>
                                  <a:latin typeface="Cambria Math" panose="02040503050406030204" pitchFamily="18" charset="0"/>
                                </a:rPr>
                                <m:t>𝑁𝑜𝐷𝑆</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𝐶</m:t>
                                  </m:r>
                                </m:e>
                                <m:sub>
                                  <m:r>
                                    <a:rPr lang="en-US" sz="1400" i="1">
                                      <a:solidFill>
                                        <a:srgbClr val="000000"/>
                                      </a:solidFill>
                                      <a:latin typeface="Cambria Math" panose="02040503050406030204" pitchFamily="18" charset="0"/>
                                    </a:rPr>
                                    <m:t>𝑖</m:t>
                                  </m:r>
                                </m:sub>
                              </m:sSub>
                            </m:sub>
                          </m:sSub>
                        </m:e>
                      </m:d>
                      <m:r>
                        <a:rPr lang="en-US" sz="1400" i="1">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𝑃𝐵</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𝑁</m:t>
                          </m:r>
                        </m:e>
                        <m:sub>
                          <m:r>
                            <a:rPr lang="en-US" sz="1400" i="1">
                              <a:solidFill>
                                <a:srgbClr val="000000"/>
                              </a:solidFill>
                              <a:latin typeface="Cambria Math" panose="02040503050406030204" pitchFamily="18" charset="0"/>
                            </a:rPr>
                            <m:t>𝑠𝑡𝑟𝑒𝑎𝑚</m:t>
                          </m:r>
                        </m:sub>
                      </m:sSub>
                      <m:d>
                        <m:dPr>
                          <m:ctrlPr>
                            <a:rPr lang="en-US" sz="1400" i="1">
                              <a:solidFill>
                                <a:srgbClr val="000000"/>
                              </a:solidFill>
                              <a:latin typeface="Cambria Math" panose="02040503050406030204" pitchFamily="18" charset="0"/>
                            </a:rPr>
                          </m:ctrlPr>
                        </m:dPr>
                        <m:e>
                          <m:r>
                            <a:rPr lang="en-US" sz="1400" i="1">
                              <a:solidFill>
                                <a:srgbClr val="000000"/>
                              </a:solidFill>
                              <a:latin typeface="Cambria Math" panose="02040503050406030204" pitchFamily="18" charset="0"/>
                            </a:rPr>
                            <m:t>𝑇𝑖𝑚𝑖𝑛𝑔𝐵</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𝑤</m:t>
                              </m:r>
                            </m:e>
                            <m:sub>
                              <m:r>
                                <a:rPr lang="en-US" sz="1400" i="1">
                                  <a:solidFill>
                                    <a:srgbClr val="000000"/>
                                  </a:solidFill>
                                  <a:latin typeface="Cambria Math" panose="02040503050406030204" pitchFamily="18" charset="0"/>
                                </a:rPr>
                                <m:t>𝑀𝑖𝑛𝐷𝑆</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𝐶</m:t>
                                  </m:r>
                                </m:e>
                                <m:sub>
                                  <m:r>
                                    <a:rPr lang="en-US" sz="1400" i="1">
                                      <a:solidFill>
                                        <a:srgbClr val="000000"/>
                                      </a:solidFill>
                                      <a:latin typeface="Cambria Math" panose="02040503050406030204" pitchFamily="18" charset="0"/>
                                    </a:rPr>
                                    <m:t>𝑖</m:t>
                                  </m:r>
                                </m:sub>
                              </m:sSub>
                            </m:sub>
                          </m:sSub>
                        </m:e>
                      </m:d>
                    </m:oMath>
                  </m:oMathPara>
                </a14:m>
                <a:endParaRPr lang="en-US" sz="1400" dirty="0">
                  <a:latin typeface="Klavika" panose="020B0506040000020004" pitchFamily="34" charset="0"/>
                </a:endParaRPr>
              </a:p>
              <a:p>
                <a:endParaRPr lang="en-US" sz="1400" dirty="0">
                  <a:latin typeface="Klavika" panose="020B0506040000020004" pitchFamily="34" charset="0"/>
                </a:endParaRPr>
              </a:p>
              <a:p>
                <a:r>
                  <a:rPr lang="en-US" sz="1400" dirty="0">
                    <a:latin typeface="Klavika" panose="020B0506040000020004" pitchFamily="34" charset="0"/>
                  </a:rPr>
                  <a:t>However unlike Compression Optimization Algorithm, we could either enable DSC compression or disable DSC compression. In other words demands could be either fulfilled or not fulfilled.</a:t>
                </a:r>
              </a:p>
              <a:p>
                <a:endParaRPr lang="en-US" sz="1400" dirty="0">
                  <a:latin typeface="Klavika" panose="020B0506040000020004" pitchFamily="34" charset="0"/>
                </a:endParaRPr>
              </a:p>
              <a:p>
                <a:r>
                  <a:rPr lang="en-US" sz="1400" dirty="0">
                    <a:latin typeface="Klavika" panose="020B0506040000020004" pitchFamily="34" charset="0"/>
                  </a:rPr>
                  <a:t>So the logic goes below:</a:t>
                </a:r>
              </a:p>
              <a:p>
                <a:endParaRPr lang="en-US" sz="1100" dirty="0">
                  <a:latin typeface="Klavika" panose="020B0506040000020004" pitchFamily="34" charset="0"/>
                </a:endParaRPr>
              </a:p>
              <a:p>
                <a:pPr lvl="1"/>
                <a:r>
                  <a:rPr lang="en-US" sz="1050" dirty="0">
                    <a:latin typeface="Myanmar Text" panose="020B0502040204020203" pitchFamily="34" charset="0"/>
                    <a:cs typeface="Myanmar Text" panose="020B0502040204020203" pitchFamily="34" charset="0"/>
                  </a:rPr>
                  <a:t>for </a:t>
                </a:r>
                <a:r>
                  <a:rPr lang="en-US" sz="1050" dirty="0" err="1">
                    <a:latin typeface="Myanmar Text" panose="020B0502040204020203" pitchFamily="34" charset="0"/>
                    <a:cs typeface="Myanmar Text" panose="020B0502040204020203" pitchFamily="34" charset="0"/>
                  </a:rPr>
                  <a:t>i</a:t>
                </a:r>
                <a:r>
                  <a:rPr lang="en-US" sz="1050" dirty="0">
                    <a:latin typeface="Myanmar Text" panose="020B0502040204020203" pitchFamily="34" charset="0"/>
                    <a:cs typeface="Myanmar Text" panose="020B0502040204020203" pitchFamily="34" charset="0"/>
                  </a:rPr>
                  <a:t> in 1...n:</a:t>
                </a:r>
              </a:p>
              <a:p>
                <a:pPr lvl="1"/>
                <a:r>
                  <a:rPr lang="en-US" sz="1050" dirty="0">
                    <a:latin typeface="Myanmar Text" panose="020B0502040204020203" pitchFamily="34" charset="0"/>
                    <a:cs typeface="Myanmar Text" panose="020B0502040204020203" pitchFamily="34" charset="0"/>
                  </a:rPr>
                  <a:t>        </a:t>
                </a:r>
                <a:r>
                  <a:rPr lang="en-US" sz="1050" dirty="0" err="1">
                    <a:latin typeface="Myanmar Text" panose="020B0502040204020203" pitchFamily="34" charset="0"/>
                    <a:cs typeface="Myanmar Text" panose="020B0502040204020203" pitchFamily="34" charset="0"/>
                  </a:rPr>
                  <a:t>pbn</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i</a:t>
                </a:r>
                <a:r>
                  <a:rPr lang="en-US" sz="1050" dirty="0">
                    <a:latin typeface="Myanmar Text" panose="020B0502040204020203" pitchFamily="34" charset="0"/>
                    <a:cs typeface="Myanmar Text" panose="020B0502040204020203" pitchFamily="34" charset="0"/>
                  </a:rPr>
                  <a:t>] = </a:t>
                </a:r>
                <a:r>
                  <a:rPr lang="en-US" sz="1050" dirty="0" err="1">
                    <a:latin typeface="Myanmar Text" panose="020B0502040204020203" pitchFamily="34" charset="0"/>
                    <a:cs typeface="Myanmar Text" panose="020B0502040204020203" pitchFamily="34" charset="0"/>
                  </a:rPr>
                  <a:t>pbn_with_max_target_bpp</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i</a:t>
                </a:r>
                <a:r>
                  <a:rPr lang="en-US" sz="1050" dirty="0">
                    <a:latin typeface="Myanmar Text" panose="020B0502040204020203" pitchFamily="34" charset="0"/>
                    <a:cs typeface="Myanmar Text" panose="020B0502040204020203" pitchFamily="34" charset="0"/>
                  </a:rPr>
                  <a:t>] + x[</a:t>
                </a:r>
                <a:r>
                  <a:rPr lang="en-US" sz="1050" dirty="0" err="1">
                    <a:latin typeface="Myanmar Text" panose="020B0502040204020203" pitchFamily="34" charset="0"/>
                    <a:cs typeface="Myanmar Text" panose="020B0502040204020203" pitchFamily="34" charset="0"/>
                  </a:rPr>
                  <a:t>i</a:t>
                </a:r>
                <a:r>
                  <a:rPr lang="en-US" sz="1050" dirty="0">
                    <a:latin typeface="Myanmar Text" panose="020B0502040204020203" pitchFamily="34" charset="0"/>
                    <a:cs typeface="Myanmar Text" panose="020B0502040204020203" pitchFamily="34" charset="0"/>
                  </a:rPr>
                  <a:t>]</a:t>
                </a:r>
              </a:p>
              <a:p>
                <a:pPr lvl="1"/>
                <a:r>
                  <a:rPr lang="en-US" sz="1050" dirty="0">
                    <a:latin typeface="Myanmar Text" panose="020B0502040204020203" pitchFamily="34" charset="0"/>
                    <a:cs typeface="Myanmar Text" panose="020B0502040204020203" pitchFamily="34" charset="0"/>
                  </a:rPr>
                  <a:t>        if </a:t>
                </a:r>
                <a:r>
                  <a:rPr lang="en-US" sz="1050" dirty="0" err="1">
                    <a:latin typeface="Myanmar Text" panose="020B0502040204020203" pitchFamily="34" charset="0"/>
                    <a:cs typeface="Myanmar Text" panose="020B0502040204020203" pitchFamily="34" charset="0"/>
                  </a:rPr>
                  <a:t>validate_link</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pbn</a:t>
                </a:r>
                <a:r>
                  <a:rPr lang="en-US" sz="1050" dirty="0">
                    <a:latin typeface="Myanmar Text" panose="020B0502040204020203" pitchFamily="34" charset="0"/>
                    <a:cs typeface="Myanmar Text" panose="020B0502040204020203" pitchFamily="34" charset="0"/>
                  </a:rPr>
                  <a:t>) &amp;&amp; </a:t>
                </a:r>
                <a:r>
                  <a:rPr lang="en-US" sz="1050" dirty="0" err="1">
                    <a:latin typeface="Myanmar Text" panose="020B0502040204020203" pitchFamily="34" charset="0"/>
                    <a:cs typeface="Myanmar Text" panose="020B0502040204020203" pitchFamily="34" charset="0"/>
                  </a:rPr>
                  <a:t>validate_topology</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pbn</a:t>
                </a:r>
                <a:r>
                  <a:rPr lang="en-US" sz="1050" dirty="0">
                    <a:latin typeface="Myanmar Text" panose="020B0502040204020203" pitchFamily="34" charset="0"/>
                    <a:cs typeface="Myanmar Text" panose="020B0502040204020203" pitchFamily="34" charset="0"/>
                  </a:rPr>
                  <a:t>) &amp;&amp; </a:t>
                </a:r>
                <a:r>
                  <a:rPr lang="en-US" sz="1050" dirty="0" err="1">
                    <a:latin typeface="Myanmar Text" panose="020B0502040204020203" pitchFamily="34" charset="0"/>
                    <a:cs typeface="Myanmar Text" panose="020B0502040204020203" pitchFamily="34" charset="0"/>
                  </a:rPr>
                  <a:t>validate_endpoint</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pbn</a:t>
                </a:r>
                <a:r>
                  <a:rPr lang="en-US" sz="1050" dirty="0">
                    <a:latin typeface="Myanmar Text" panose="020B0502040204020203" pitchFamily="34" charset="0"/>
                    <a:cs typeface="Myanmar Text" panose="020B0502040204020203" pitchFamily="34" charset="0"/>
                  </a:rPr>
                  <a:t>):</a:t>
                </a:r>
              </a:p>
              <a:p>
                <a:pPr lvl="1"/>
                <a:r>
                  <a:rPr lang="en-US" sz="1050" dirty="0">
                    <a:latin typeface="Myanmar Text" panose="020B0502040204020203" pitchFamily="34" charset="0"/>
                    <a:cs typeface="Myanmar Text" panose="020B0502040204020203" pitchFamily="34" charset="0"/>
                  </a:rPr>
                  <a:t>                </a:t>
                </a:r>
                <a:r>
                  <a:rPr lang="en-US" sz="1050" dirty="0" err="1">
                    <a:latin typeface="Myanmar Text" panose="020B0502040204020203" pitchFamily="34" charset="0"/>
                    <a:cs typeface="Myanmar Text" panose="020B0502040204020203" pitchFamily="34" charset="0"/>
                  </a:rPr>
                  <a:t>dsc_enble</a:t>
                </a:r>
                <a:r>
                  <a:rPr lang="en-US" sz="1050" dirty="0">
                    <a:latin typeface="Myanmar Text" panose="020B0502040204020203" pitchFamily="34" charset="0"/>
                    <a:cs typeface="Myanmar Text" panose="020B0502040204020203" pitchFamily="34" charset="0"/>
                  </a:rPr>
                  <a:t>[</a:t>
                </a:r>
                <a:r>
                  <a:rPr lang="en-US" sz="1050" dirty="0" err="1">
                    <a:latin typeface="Myanmar Text" panose="020B0502040204020203" pitchFamily="34" charset="0"/>
                    <a:cs typeface="Myanmar Text" panose="020B0502040204020203" pitchFamily="34" charset="0"/>
                  </a:rPr>
                  <a:t>i</a:t>
                </a:r>
                <a:r>
                  <a:rPr lang="en-US" sz="1050" dirty="0">
                    <a:latin typeface="Myanmar Text" panose="020B0502040204020203" pitchFamily="34" charset="0"/>
                    <a:cs typeface="Myanmar Text" panose="020B0502040204020203" pitchFamily="34" charset="0"/>
                  </a:rPr>
                  <a:t>]= false</a:t>
                </a:r>
              </a:p>
              <a:p>
                <a:pPr lvl="1"/>
                <a:r>
                  <a:rPr lang="en-US" sz="1050" dirty="0">
                    <a:latin typeface="Myanmar Text" panose="020B0502040204020203" pitchFamily="34" charset="0"/>
                    <a:cs typeface="Myanmar Text" panose="020B0502040204020203" pitchFamily="34" charset="0"/>
                  </a:rPr>
                  <a:t>        else</a:t>
                </a:r>
              </a:p>
              <a:p>
                <a:pPr lvl="1"/>
                <a:r>
                  <a:rPr lang="en-US" sz="1050" dirty="0">
                    <a:latin typeface="Myanmar Text" panose="020B0502040204020203" pitchFamily="34" charset="0"/>
                    <a:cs typeface="Myanmar Text" panose="020B0502040204020203" pitchFamily="34" charset="0"/>
                  </a:rPr>
                  <a:t>                break</a:t>
                </a:r>
              </a:p>
              <a:p>
                <a:endParaRPr lang="en-US" sz="1200" dirty="0">
                  <a:latin typeface="Klavika" panose="020B0506040000020004" pitchFamily="34" charset="0"/>
                </a:endParaRPr>
              </a:p>
            </p:txBody>
          </p:sp>
        </mc:Choice>
        <mc:Fallback xmlns="">
          <p:sp>
            <p:nvSpPr>
              <p:cNvPr id="2" name="Rectangle 1">
                <a:extLst>
                  <a:ext uri="{FF2B5EF4-FFF2-40B4-BE49-F238E27FC236}">
                    <a16:creationId xmlns:a16="http://schemas.microsoft.com/office/drawing/2014/main" id="{806A344D-52A6-423A-8924-0E4E6A770F2D}"/>
                  </a:ext>
                </a:extLst>
              </p:cNvPr>
              <p:cNvSpPr>
                <a:spLocks noRot="1" noChangeAspect="1" noMove="1" noResize="1" noEditPoints="1" noAdjustHandles="1" noChangeArrowheads="1" noChangeShapeType="1" noTextEdit="1"/>
              </p:cNvSpPr>
              <p:nvPr/>
            </p:nvSpPr>
            <p:spPr>
              <a:xfrm>
                <a:off x="785923" y="1742562"/>
                <a:ext cx="7848600" cy="4037516"/>
              </a:xfrm>
              <a:prstGeom prst="rect">
                <a:avLst/>
              </a:prstGeom>
              <a:blipFill>
                <a:blip r:embed="rId2"/>
                <a:stretch>
                  <a:fillRect l="-233" t="-302" r="-78"/>
                </a:stretch>
              </a:blipFill>
            </p:spPr>
            <p:txBody>
              <a:bodyPr/>
              <a:lstStyle/>
              <a:p>
                <a:r>
                  <a:rPr lang="en-US">
                    <a:noFill/>
                  </a:rPr>
                  <a:t> </a:t>
                </a:r>
              </a:p>
            </p:txBody>
          </p:sp>
        </mc:Fallback>
      </mc:AlternateContent>
    </p:spTree>
    <p:extLst>
      <p:ext uri="{BB962C8B-B14F-4D97-AF65-F5344CB8AC3E}">
        <p14:creationId xmlns:p14="http://schemas.microsoft.com/office/powerpoint/2010/main" val="255165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MST DSC ENABLEMENT SEQUENCE</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64</a:t>
            </a:fld>
            <a:endParaRPr lang="en-US" dirty="0"/>
          </a:p>
        </p:txBody>
      </p:sp>
    </p:spTree>
    <p:extLst>
      <p:ext uri="{BB962C8B-B14F-4D97-AF65-F5344CB8AC3E}">
        <p14:creationId xmlns:p14="http://schemas.microsoft.com/office/powerpoint/2010/main" val="292548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err="1"/>
              <a:t>Hotplug</a:t>
            </a:r>
            <a:r>
              <a:rPr lang="en-US" dirty="0"/>
              <a:t> to Hub RX (2 displays)</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266700" y="1030342"/>
            <a:ext cx="4114800" cy="5109201"/>
          </a:xfrm>
        </p:spPr>
        <p:txBody>
          <a:bodyPr>
            <a:normAutofit/>
          </a:bodyPr>
          <a:lstStyle/>
          <a:p>
            <a:pPr marL="342900" indent="-342900">
              <a:lnSpc>
                <a:spcPct val="170000"/>
              </a:lnSpc>
              <a:buFont typeface="Wingdings" panose="05000000000000000000" pitchFamily="2" charset="2"/>
              <a:buChar char="§"/>
            </a:pPr>
            <a:r>
              <a:rPr lang="en-US" sz="1200" dirty="0" err="1"/>
              <a:t>Hotplug</a:t>
            </a:r>
            <a:r>
              <a:rPr lang="en-US" sz="1200" dirty="0"/>
              <a:t> Detection/Topology Discovery</a:t>
            </a:r>
          </a:p>
          <a:p>
            <a:pPr marL="342900" indent="-342900">
              <a:lnSpc>
                <a:spcPct val="170000"/>
              </a:lnSpc>
              <a:buFont typeface="Wingdings" panose="05000000000000000000" pitchFamily="2" charset="2"/>
              <a:buChar char="§"/>
            </a:pPr>
            <a:r>
              <a:rPr lang="en-US" sz="1200" dirty="0"/>
              <a:t>Mode Enumeration/Query/ </a:t>
            </a:r>
            <a:r>
              <a:rPr lang="en-US" sz="1200" dirty="0" err="1"/>
              <a:t>Cofunctional</a:t>
            </a:r>
            <a:r>
              <a:rPr lang="en-US" sz="1200" dirty="0"/>
              <a:t> Validation</a:t>
            </a:r>
          </a:p>
          <a:p>
            <a:pPr marL="342900" indent="-342900">
              <a:lnSpc>
                <a:spcPct val="170000"/>
              </a:lnSpc>
              <a:buFont typeface="Wingdings" panose="05000000000000000000" pitchFamily="2" charset="2"/>
              <a:buChar char="§"/>
            </a:pPr>
            <a:r>
              <a:rPr lang="en-US" sz="1200" dirty="0"/>
              <a:t>Set Mode (enable)</a:t>
            </a:r>
          </a:p>
          <a:p>
            <a:pPr marL="1028700" lvl="1" indent="-342900">
              <a:lnSpc>
                <a:spcPct val="170000"/>
              </a:lnSpc>
              <a:buFont typeface="Arial" panose="020B0604020202020204" pitchFamily="34" charset="0"/>
              <a:buChar char="•"/>
            </a:pPr>
            <a:r>
              <a:rPr lang="en-US" sz="1100" dirty="0"/>
              <a:t>FEC READY = 1</a:t>
            </a:r>
          </a:p>
          <a:p>
            <a:pPr marL="1028700" lvl="1" indent="-342900">
              <a:lnSpc>
                <a:spcPct val="170000"/>
              </a:lnSpc>
              <a:buFont typeface="Arial" panose="020B0604020202020204" pitchFamily="34" charset="0"/>
              <a:buChar char="•"/>
            </a:pPr>
            <a:r>
              <a:rPr lang="en-US" sz="1100" dirty="0"/>
              <a:t>Link Training</a:t>
            </a:r>
          </a:p>
          <a:p>
            <a:pPr marL="1028700" lvl="1" indent="-342900">
              <a:lnSpc>
                <a:spcPct val="170000"/>
              </a:lnSpc>
              <a:buFont typeface="Arial" panose="020B0604020202020204" pitchFamily="34" charset="0"/>
              <a:buChar char="•"/>
            </a:pPr>
            <a:r>
              <a:rPr lang="en-US" sz="1100" dirty="0"/>
              <a:t>Send Idle Pattern</a:t>
            </a:r>
          </a:p>
          <a:p>
            <a:pPr marL="1028700" lvl="1" indent="-342900">
              <a:lnSpc>
                <a:spcPct val="170000"/>
              </a:lnSpc>
              <a:buFont typeface="Arial" panose="020B0604020202020204" pitchFamily="34" charset="0"/>
              <a:buChar char="•"/>
            </a:pPr>
            <a:r>
              <a:rPr lang="en-US" sz="1100" dirty="0"/>
              <a:t>Update VC Payload Table (VC1)</a:t>
            </a:r>
          </a:p>
          <a:p>
            <a:pPr marL="1028700" lvl="1" indent="-342900">
              <a:lnSpc>
                <a:spcPct val="170000"/>
              </a:lnSpc>
              <a:buFont typeface="Arial" panose="020B0604020202020204" pitchFamily="34" charset="0"/>
              <a:buChar char="•"/>
            </a:pPr>
            <a:r>
              <a:rPr lang="en-US" sz="1100" dirty="0"/>
              <a:t>Write Remote DSC ENABLE  (VC1)</a:t>
            </a:r>
          </a:p>
          <a:p>
            <a:pPr marL="1028700" lvl="1" indent="-342900">
              <a:lnSpc>
                <a:spcPct val="170000"/>
              </a:lnSpc>
              <a:buFont typeface="Arial" panose="020B0604020202020204" pitchFamily="34" charset="0"/>
              <a:buChar char="•"/>
            </a:pPr>
            <a:r>
              <a:rPr lang="en-US" sz="1100" dirty="0"/>
              <a:t>FEC/DSC/PPS enable in First Video Frame</a:t>
            </a:r>
          </a:p>
          <a:p>
            <a:pPr marL="1028700" lvl="1" indent="-342900">
              <a:lnSpc>
                <a:spcPct val="170000"/>
              </a:lnSpc>
              <a:buFont typeface="Arial" panose="020B0604020202020204" pitchFamily="34" charset="0"/>
              <a:buChar char="•"/>
            </a:pPr>
            <a:r>
              <a:rPr lang="en-US" sz="1100" dirty="0"/>
              <a:t>Send Idle Pattern</a:t>
            </a:r>
          </a:p>
          <a:p>
            <a:pPr marL="1028700" lvl="1" indent="-342900">
              <a:lnSpc>
                <a:spcPct val="170000"/>
              </a:lnSpc>
              <a:buFont typeface="Arial" panose="020B0604020202020204" pitchFamily="34" charset="0"/>
              <a:buChar char="•"/>
            </a:pPr>
            <a:r>
              <a:rPr lang="en-US" sz="1100" dirty="0"/>
              <a:t>Update VC Payload Table (VC1, VC2)</a:t>
            </a:r>
          </a:p>
          <a:p>
            <a:pPr marL="1028700" lvl="1" indent="-342900">
              <a:lnSpc>
                <a:spcPct val="170000"/>
              </a:lnSpc>
              <a:buFont typeface="Arial" panose="020B0604020202020204" pitchFamily="34" charset="0"/>
              <a:buChar char="•"/>
            </a:pPr>
            <a:r>
              <a:rPr lang="en-US" sz="1100" dirty="0"/>
              <a:t>Write Remote DSC ENABLE  (VC2)</a:t>
            </a:r>
          </a:p>
          <a:p>
            <a:pPr marL="1028700" lvl="1" indent="-342900">
              <a:lnSpc>
                <a:spcPct val="170000"/>
              </a:lnSpc>
              <a:buFont typeface="Arial" panose="020B0604020202020204" pitchFamily="34" charset="0"/>
              <a:buChar char="•"/>
            </a:pPr>
            <a:r>
              <a:rPr lang="en-US" sz="1100" dirty="0"/>
              <a:t>FEC/DSC/PPS enable in First Video Frame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65</a:t>
            </a:fld>
            <a:endParaRPr lang="en-US" dirty="0"/>
          </a:p>
        </p:txBody>
      </p:sp>
      <p:pic>
        <p:nvPicPr>
          <p:cNvPr id="2" name="Picture 1">
            <a:extLst>
              <a:ext uri="{FF2B5EF4-FFF2-40B4-BE49-F238E27FC236}">
                <a16:creationId xmlns:a16="http://schemas.microsoft.com/office/drawing/2014/main" id="{DB0EB548-83F7-4DAF-A7CE-68821B92D613}"/>
              </a:ext>
            </a:extLst>
          </p:cNvPr>
          <p:cNvPicPr>
            <a:picLocks noChangeAspect="1"/>
          </p:cNvPicPr>
          <p:nvPr/>
        </p:nvPicPr>
        <p:blipFill>
          <a:blip r:embed="rId2"/>
          <a:stretch>
            <a:fillRect/>
          </a:stretch>
        </p:blipFill>
        <p:spPr>
          <a:xfrm>
            <a:off x="4381500" y="1"/>
            <a:ext cx="6744586" cy="6591300"/>
          </a:xfrm>
          <a:prstGeom prst="rect">
            <a:avLst/>
          </a:prstGeom>
        </p:spPr>
      </p:pic>
    </p:spTree>
    <p:extLst>
      <p:ext uri="{BB962C8B-B14F-4D97-AF65-F5344CB8AC3E}">
        <p14:creationId xmlns:p14="http://schemas.microsoft.com/office/powerpoint/2010/main" val="2295489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Disable All Streams in Existing Topology</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297711" y="1354418"/>
            <a:ext cx="3572816" cy="4571683"/>
          </a:xfrm>
        </p:spPr>
        <p:txBody>
          <a:bodyPr>
            <a:normAutofit fontScale="70000" lnSpcReduction="20000"/>
          </a:bodyPr>
          <a:lstStyle/>
          <a:p>
            <a:pPr marL="342900" indent="-342900">
              <a:lnSpc>
                <a:spcPct val="200000"/>
              </a:lnSpc>
              <a:buFont typeface="Wingdings" panose="05000000000000000000" pitchFamily="2" charset="2"/>
              <a:buChar char="§"/>
            </a:pPr>
            <a:r>
              <a:rPr lang="en-US" dirty="0"/>
              <a:t>User puts System into Sleep</a:t>
            </a:r>
          </a:p>
          <a:p>
            <a:pPr marL="342900" indent="-342900">
              <a:lnSpc>
                <a:spcPct val="200000"/>
              </a:lnSpc>
              <a:buFont typeface="Wingdings" panose="05000000000000000000" pitchFamily="2" charset="2"/>
              <a:buChar char="§"/>
            </a:pPr>
            <a:r>
              <a:rPr lang="en-US" dirty="0"/>
              <a:t>Disable VC1 but keeps the link on</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Update Payload VC Table</a:t>
            </a:r>
          </a:p>
          <a:p>
            <a:pPr marL="1028700" lvl="1" indent="-342900">
              <a:lnSpc>
                <a:spcPct val="200000"/>
              </a:lnSpc>
              <a:buFont typeface="Arial" panose="020B0604020202020204" pitchFamily="34" charset="0"/>
              <a:buChar char="•"/>
            </a:pPr>
            <a:r>
              <a:rPr lang="en-US" dirty="0"/>
              <a:t>Write DSC_ENABLE to 0</a:t>
            </a:r>
          </a:p>
          <a:p>
            <a:pPr marL="342900" indent="-342900">
              <a:lnSpc>
                <a:spcPct val="200000"/>
              </a:lnSpc>
              <a:buFont typeface="Wingdings" panose="05000000000000000000" pitchFamily="2" charset="2"/>
              <a:buChar char="§"/>
            </a:pPr>
            <a:r>
              <a:rPr lang="en-US" dirty="0"/>
              <a:t>Disable VC2 and turn off the link</a:t>
            </a:r>
          </a:p>
          <a:p>
            <a:pPr marL="1028700" lvl="1" indent="-342900">
              <a:lnSpc>
                <a:spcPct val="200000"/>
              </a:lnSpc>
              <a:buFont typeface="Arial" panose="020B0604020202020204" pitchFamily="34" charset="0"/>
              <a:buChar char="•"/>
            </a:pPr>
            <a:r>
              <a:rPr lang="en-US" dirty="0"/>
              <a:t>Update Payload VC Table</a:t>
            </a:r>
          </a:p>
          <a:p>
            <a:pPr marL="1028700" lvl="1" indent="-342900">
              <a:lnSpc>
                <a:spcPct val="200000"/>
              </a:lnSpc>
              <a:buFont typeface="Arial" panose="020B0604020202020204" pitchFamily="34" charset="0"/>
              <a:buChar char="•"/>
            </a:pPr>
            <a:r>
              <a:rPr lang="en-US" dirty="0"/>
              <a:t>Write DSC_ENABLE to 0</a:t>
            </a:r>
          </a:p>
          <a:p>
            <a:pPr marL="1028700" lvl="1" indent="-342900">
              <a:lnSpc>
                <a:spcPct val="200000"/>
              </a:lnSpc>
              <a:buFont typeface="Arial" panose="020B0604020202020204" pitchFamily="34" charset="0"/>
              <a:buChar char="•"/>
            </a:pPr>
            <a:r>
              <a:rPr lang="en-US" dirty="0"/>
              <a:t>Disable DP link</a:t>
            </a:r>
          </a:p>
          <a:p>
            <a:pPr marL="1028700" lvl="1" indent="-342900">
              <a:lnSpc>
                <a:spcPct val="200000"/>
              </a:lnSpc>
              <a:buFont typeface="Arial" panose="020B0604020202020204" pitchFamily="34" charset="0"/>
              <a:buChar char="•"/>
            </a:pPr>
            <a:r>
              <a:rPr lang="en-US" dirty="0"/>
              <a:t>Set FEC READY (0x120) to 0</a:t>
            </a:r>
          </a:p>
          <a:p>
            <a:pPr marL="1028700" lvl="1" indent="-342900">
              <a:lnSpc>
                <a:spcPct val="200000"/>
              </a:lnSpc>
              <a:buFont typeface="Arial" panose="020B0604020202020204" pitchFamily="34" charset="0"/>
              <a:buChar char="•"/>
            </a:pPr>
            <a:endParaRPr lang="en-US" dirty="0"/>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66</a:t>
            </a:fld>
            <a:endParaRPr lang="en-US" dirty="0"/>
          </a:p>
        </p:txBody>
      </p:sp>
      <p:pic>
        <p:nvPicPr>
          <p:cNvPr id="2" name="Picture 1">
            <a:extLst>
              <a:ext uri="{FF2B5EF4-FFF2-40B4-BE49-F238E27FC236}">
                <a16:creationId xmlns:a16="http://schemas.microsoft.com/office/drawing/2014/main" id="{3A2C0300-E4D0-409C-8AA4-300B9A5CC696}"/>
              </a:ext>
            </a:extLst>
          </p:cNvPr>
          <p:cNvPicPr>
            <a:picLocks noChangeAspect="1"/>
          </p:cNvPicPr>
          <p:nvPr/>
        </p:nvPicPr>
        <p:blipFill>
          <a:blip r:embed="rId2"/>
          <a:stretch>
            <a:fillRect/>
          </a:stretch>
        </p:blipFill>
        <p:spPr>
          <a:xfrm>
            <a:off x="3335679" y="920338"/>
            <a:ext cx="8741526" cy="5367137"/>
          </a:xfrm>
          <a:prstGeom prst="rect">
            <a:avLst/>
          </a:prstGeom>
        </p:spPr>
      </p:pic>
    </p:spTree>
    <p:extLst>
      <p:ext uri="{BB962C8B-B14F-4D97-AF65-F5344CB8AC3E}">
        <p14:creationId xmlns:p14="http://schemas.microsoft.com/office/powerpoint/2010/main" val="241192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Enable Stream in Existing Topology</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595423" y="1365979"/>
            <a:ext cx="3389348" cy="4288200"/>
          </a:xfrm>
        </p:spPr>
        <p:txBody>
          <a:bodyPr>
            <a:normAutofit fontScale="62500" lnSpcReduction="20000"/>
          </a:bodyPr>
          <a:lstStyle/>
          <a:p>
            <a:pPr marL="342900" indent="-342900">
              <a:lnSpc>
                <a:spcPct val="200000"/>
              </a:lnSpc>
              <a:buFont typeface="Wingdings" panose="05000000000000000000" pitchFamily="2" charset="2"/>
              <a:buChar char="§"/>
            </a:pPr>
            <a:r>
              <a:rPr lang="en-US" dirty="0"/>
              <a:t>User enables VC1</a:t>
            </a:r>
          </a:p>
          <a:p>
            <a:pPr marL="342900" indent="-342900">
              <a:lnSpc>
                <a:spcPct val="200000"/>
              </a:lnSpc>
              <a:buFont typeface="Wingdings" panose="05000000000000000000" pitchFamily="2" charset="2"/>
              <a:buChar char="§"/>
            </a:pPr>
            <a:r>
              <a:rPr lang="en-US" dirty="0"/>
              <a:t>Mode Enumeration/ Query/</a:t>
            </a:r>
            <a:r>
              <a:rPr lang="en-US" dirty="0" err="1"/>
              <a:t>Cofunctionality</a:t>
            </a:r>
            <a:r>
              <a:rPr lang="en-US" dirty="0"/>
              <a:t> Validation</a:t>
            </a:r>
          </a:p>
          <a:p>
            <a:pPr marL="342900" indent="-342900">
              <a:lnSpc>
                <a:spcPct val="200000"/>
              </a:lnSpc>
              <a:buFont typeface="Wingdings" panose="05000000000000000000" pitchFamily="2" charset="2"/>
              <a:buChar char="§"/>
            </a:pPr>
            <a:r>
              <a:rPr lang="en-US" dirty="0"/>
              <a:t>Set Mode (enable VC1)</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Update VC Payload Table</a:t>
            </a:r>
          </a:p>
          <a:p>
            <a:pPr marL="1028700" lvl="1" indent="-342900">
              <a:lnSpc>
                <a:spcPct val="200000"/>
              </a:lnSpc>
              <a:buFont typeface="Arial" panose="020B0604020202020204" pitchFamily="34" charset="0"/>
              <a:buChar char="•"/>
            </a:pPr>
            <a:r>
              <a:rPr lang="en-US" dirty="0"/>
              <a:t>Allocation Payload Remote Message</a:t>
            </a:r>
          </a:p>
          <a:p>
            <a:pPr marL="1028700" lvl="1" indent="-342900">
              <a:lnSpc>
                <a:spcPct val="200000"/>
              </a:lnSpc>
              <a:buFont typeface="Arial" panose="020B0604020202020204" pitchFamily="34" charset="0"/>
              <a:buChar char="•"/>
            </a:pPr>
            <a:r>
              <a:rPr lang="en-US" dirty="0"/>
              <a:t>Write DSC ENABLE to Selected Port</a:t>
            </a:r>
          </a:p>
          <a:p>
            <a:pPr marL="1028700" lvl="1" indent="-342900">
              <a:lnSpc>
                <a:spcPct val="170000"/>
              </a:lnSpc>
              <a:buFont typeface="Arial" panose="020B0604020202020204" pitchFamily="34" charset="0"/>
              <a:buChar char="•"/>
            </a:pPr>
            <a:r>
              <a:rPr lang="en-US" dirty="0"/>
              <a:t>FEC/DSC/PPS enable in First Video Frame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67</a:t>
            </a:fld>
            <a:endParaRPr lang="en-US" dirty="0"/>
          </a:p>
        </p:txBody>
      </p:sp>
      <p:pic>
        <p:nvPicPr>
          <p:cNvPr id="2" name="Picture 1">
            <a:extLst>
              <a:ext uri="{FF2B5EF4-FFF2-40B4-BE49-F238E27FC236}">
                <a16:creationId xmlns:a16="http://schemas.microsoft.com/office/drawing/2014/main" id="{0104AF77-A16F-4EB8-B799-DF3C3B989ABD}"/>
              </a:ext>
            </a:extLst>
          </p:cNvPr>
          <p:cNvPicPr>
            <a:picLocks noChangeAspect="1"/>
          </p:cNvPicPr>
          <p:nvPr/>
        </p:nvPicPr>
        <p:blipFill>
          <a:blip r:embed="rId2"/>
          <a:stretch>
            <a:fillRect/>
          </a:stretch>
        </p:blipFill>
        <p:spPr>
          <a:xfrm>
            <a:off x="4350723" y="628231"/>
            <a:ext cx="7713016" cy="5939372"/>
          </a:xfrm>
          <a:prstGeom prst="rect">
            <a:avLst/>
          </a:prstGeom>
        </p:spPr>
      </p:pic>
    </p:spTree>
    <p:extLst>
      <p:ext uri="{BB962C8B-B14F-4D97-AF65-F5344CB8AC3E}">
        <p14:creationId xmlns:p14="http://schemas.microsoft.com/office/powerpoint/2010/main" val="402447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Disable Stream in Existing Topology</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595423" y="1365979"/>
            <a:ext cx="3389348" cy="4288200"/>
          </a:xfrm>
        </p:spPr>
        <p:txBody>
          <a:bodyPr>
            <a:normAutofit fontScale="62500" lnSpcReduction="20000"/>
          </a:bodyPr>
          <a:lstStyle/>
          <a:p>
            <a:pPr marL="342900" indent="-342900">
              <a:lnSpc>
                <a:spcPct val="200000"/>
              </a:lnSpc>
              <a:buFont typeface="Wingdings" panose="05000000000000000000" pitchFamily="2" charset="2"/>
              <a:buChar char="§"/>
            </a:pPr>
            <a:r>
              <a:rPr lang="en-US" dirty="0"/>
              <a:t>User disables VC1</a:t>
            </a:r>
          </a:p>
          <a:p>
            <a:pPr marL="342900" indent="-342900">
              <a:lnSpc>
                <a:spcPct val="200000"/>
              </a:lnSpc>
              <a:buFont typeface="Wingdings" panose="05000000000000000000" pitchFamily="2" charset="2"/>
              <a:buChar char="§"/>
            </a:pPr>
            <a:r>
              <a:rPr lang="en-US" dirty="0"/>
              <a:t>Mode Enumeration/ Query/</a:t>
            </a:r>
            <a:r>
              <a:rPr lang="en-US" dirty="0" err="1"/>
              <a:t>Cofunctionality</a:t>
            </a:r>
            <a:r>
              <a:rPr lang="en-US" dirty="0"/>
              <a:t> Validation</a:t>
            </a:r>
          </a:p>
          <a:p>
            <a:pPr marL="342900" indent="-342900">
              <a:lnSpc>
                <a:spcPct val="200000"/>
              </a:lnSpc>
              <a:buFont typeface="Wingdings" panose="05000000000000000000" pitchFamily="2" charset="2"/>
              <a:buChar char="§"/>
            </a:pPr>
            <a:r>
              <a:rPr lang="en-US" dirty="0"/>
              <a:t>Set Mode (disable VC1)</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Update VC Payload Table</a:t>
            </a:r>
          </a:p>
          <a:p>
            <a:pPr marL="1028700" lvl="1" indent="-342900">
              <a:lnSpc>
                <a:spcPct val="200000"/>
              </a:lnSpc>
              <a:buFont typeface="Arial" panose="020B0604020202020204" pitchFamily="34" charset="0"/>
              <a:buChar char="•"/>
            </a:pPr>
            <a:r>
              <a:rPr lang="en-US" dirty="0"/>
              <a:t>Allocation Payload Remote Message</a:t>
            </a:r>
          </a:p>
          <a:p>
            <a:pPr marL="1028700" lvl="1" indent="-342900">
              <a:lnSpc>
                <a:spcPct val="200000"/>
              </a:lnSpc>
              <a:buFont typeface="Arial" panose="020B0604020202020204" pitchFamily="34" charset="0"/>
              <a:buChar char="•"/>
            </a:pPr>
            <a:r>
              <a:rPr lang="en-US" dirty="0"/>
              <a:t>Write DSC ENABLE to 0 to Selected Port</a:t>
            </a:r>
          </a:p>
          <a:p>
            <a:pPr marL="1028700" lvl="1" indent="-342900">
              <a:lnSpc>
                <a:spcPct val="200000"/>
              </a:lnSpc>
              <a:buFont typeface="Arial" panose="020B0604020202020204" pitchFamily="34" charset="0"/>
              <a:buChar char="•"/>
            </a:pPr>
            <a:r>
              <a:rPr lang="en-US" dirty="0"/>
              <a:t>Disable Idle Pattern</a:t>
            </a:r>
          </a:p>
          <a:p>
            <a:pPr marL="1028700" lvl="1" indent="-342900">
              <a:lnSpc>
                <a:spcPct val="200000"/>
              </a:lnSpc>
              <a:buFont typeface="Arial" panose="020B0604020202020204" pitchFamily="34" charset="0"/>
              <a:buChar char="•"/>
            </a:pPr>
            <a:endParaRPr lang="en-US" dirty="0"/>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68</a:t>
            </a:fld>
            <a:endParaRPr lang="en-US" dirty="0"/>
          </a:p>
        </p:txBody>
      </p:sp>
      <p:pic>
        <p:nvPicPr>
          <p:cNvPr id="2" name="Picture 1">
            <a:extLst>
              <a:ext uri="{FF2B5EF4-FFF2-40B4-BE49-F238E27FC236}">
                <a16:creationId xmlns:a16="http://schemas.microsoft.com/office/drawing/2014/main" id="{12452624-F168-4E2E-BA45-B1DC6076326A}"/>
              </a:ext>
            </a:extLst>
          </p:cNvPr>
          <p:cNvPicPr>
            <a:picLocks noChangeAspect="1"/>
          </p:cNvPicPr>
          <p:nvPr/>
        </p:nvPicPr>
        <p:blipFill>
          <a:blip r:embed="rId2"/>
          <a:stretch>
            <a:fillRect/>
          </a:stretch>
        </p:blipFill>
        <p:spPr>
          <a:xfrm>
            <a:off x="4097660" y="702959"/>
            <a:ext cx="7827640" cy="5472210"/>
          </a:xfrm>
          <a:prstGeom prst="rect">
            <a:avLst/>
          </a:prstGeom>
        </p:spPr>
      </p:pic>
    </p:spTree>
    <p:extLst>
      <p:ext uri="{BB962C8B-B14F-4D97-AF65-F5344CB8AC3E}">
        <p14:creationId xmlns:p14="http://schemas.microsoft.com/office/powerpoint/2010/main" val="10747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p:txBody>
          <a:bodyPr>
            <a:normAutofit fontScale="90000"/>
          </a:bodyPr>
          <a:lstStyle/>
          <a:p>
            <a:r>
              <a:rPr lang="en-US" dirty="0"/>
              <a:t>Mode Change in Existing Topology</a:t>
            </a:r>
          </a:p>
        </p:txBody>
      </p:sp>
      <p:sp>
        <p:nvSpPr>
          <p:cNvPr id="4" name="Text Placeholder 3">
            <a:extLst>
              <a:ext uri="{FF2B5EF4-FFF2-40B4-BE49-F238E27FC236}">
                <a16:creationId xmlns:a16="http://schemas.microsoft.com/office/drawing/2014/main" id="{8605C9BE-4BA9-4104-907F-5AFF82AA277C}"/>
              </a:ext>
            </a:extLst>
          </p:cNvPr>
          <p:cNvSpPr>
            <a:spLocks noGrp="1"/>
          </p:cNvSpPr>
          <p:nvPr>
            <p:ph type="body" sz="quarter" idx="15"/>
          </p:nvPr>
        </p:nvSpPr>
        <p:spPr>
          <a:xfrm>
            <a:off x="595423" y="1124066"/>
            <a:ext cx="4000328" cy="4932350"/>
          </a:xfrm>
        </p:spPr>
        <p:txBody>
          <a:bodyPr>
            <a:normAutofit fontScale="62500" lnSpcReduction="20000"/>
          </a:bodyPr>
          <a:lstStyle/>
          <a:p>
            <a:pPr marL="342900" indent="-342900">
              <a:lnSpc>
                <a:spcPct val="200000"/>
              </a:lnSpc>
              <a:buFont typeface="Wingdings" panose="05000000000000000000" pitchFamily="2" charset="2"/>
              <a:buChar char="§"/>
            </a:pPr>
            <a:r>
              <a:rPr lang="en-US" dirty="0"/>
              <a:t>User change mode for VC1</a:t>
            </a:r>
          </a:p>
          <a:p>
            <a:pPr marL="342900" indent="-342900">
              <a:lnSpc>
                <a:spcPct val="200000"/>
              </a:lnSpc>
              <a:buFont typeface="Wingdings" panose="05000000000000000000" pitchFamily="2" charset="2"/>
              <a:buChar char="§"/>
            </a:pPr>
            <a:r>
              <a:rPr lang="en-US" dirty="0"/>
              <a:t>Mode Enumeration/ Query/</a:t>
            </a:r>
            <a:r>
              <a:rPr lang="en-US" dirty="0" err="1"/>
              <a:t>Cofunctionality</a:t>
            </a:r>
            <a:r>
              <a:rPr lang="en-US" dirty="0"/>
              <a:t> Validation</a:t>
            </a:r>
          </a:p>
          <a:p>
            <a:pPr marL="342900" indent="-342900">
              <a:lnSpc>
                <a:spcPct val="200000"/>
              </a:lnSpc>
              <a:buFont typeface="Wingdings" panose="05000000000000000000" pitchFamily="2" charset="2"/>
              <a:buChar char="§"/>
            </a:pPr>
            <a:r>
              <a:rPr lang="en-US" dirty="0"/>
              <a:t>Set Mode (mode change VC1)</a:t>
            </a:r>
          </a:p>
          <a:p>
            <a:pPr marL="1028700" lvl="1" indent="-342900">
              <a:lnSpc>
                <a:spcPct val="200000"/>
              </a:lnSpc>
              <a:buFont typeface="Arial" panose="020B0604020202020204" pitchFamily="34" charset="0"/>
              <a:buChar char="•"/>
            </a:pPr>
            <a:r>
              <a:rPr lang="en-US" dirty="0"/>
              <a:t>Send Idle Pattern</a:t>
            </a:r>
          </a:p>
          <a:p>
            <a:pPr marL="1028700" lvl="1" indent="-342900">
              <a:lnSpc>
                <a:spcPct val="200000"/>
              </a:lnSpc>
              <a:buFont typeface="Arial" panose="020B0604020202020204" pitchFamily="34" charset="0"/>
              <a:buChar char="•"/>
            </a:pPr>
            <a:r>
              <a:rPr lang="en-US" dirty="0"/>
              <a:t>Update VC Payload Table</a:t>
            </a:r>
          </a:p>
          <a:p>
            <a:pPr marL="1028700" lvl="1" indent="-342900">
              <a:lnSpc>
                <a:spcPct val="200000"/>
              </a:lnSpc>
              <a:buFont typeface="Arial" panose="020B0604020202020204" pitchFamily="34" charset="0"/>
              <a:buChar char="•"/>
            </a:pPr>
            <a:r>
              <a:rPr lang="en-US" dirty="0"/>
              <a:t>Allocation Payload Remote Message to 0</a:t>
            </a:r>
          </a:p>
          <a:p>
            <a:pPr marL="1028700" lvl="1" indent="-342900">
              <a:lnSpc>
                <a:spcPct val="200000"/>
              </a:lnSpc>
              <a:buFont typeface="Arial" panose="020B0604020202020204" pitchFamily="34" charset="0"/>
              <a:buChar char="•"/>
            </a:pPr>
            <a:r>
              <a:rPr lang="en-US" dirty="0"/>
              <a:t>Write DSC ENABLE to 0 to Selected Port</a:t>
            </a:r>
          </a:p>
          <a:p>
            <a:pPr marL="1028700" lvl="1" indent="-342900">
              <a:lnSpc>
                <a:spcPct val="200000"/>
              </a:lnSpc>
              <a:buFont typeface="Arial" panose="020B0604020202020204" pitchFamily="34" charset="0"/>
              <a:buChar char="•"/>
            </a:pPr>
            <a:r>
              <a:rPr lang="en-US" dirty="0"/>
              <a:t>Update VC Payload Table</a:t>
            </a:r>
          </a:p>
          <a:p>
            <a:pPr marL="1028700" lvl="1" indent="-342900">
              <a:lnSpc>
                <a:spcPct val="200000"/>
              </a:lnSpc>
              <a:buFont typeface="Arial" panose="020B0604020202020204" pitchFamily="34" charset="0"/>
              <a:buChar char="•"/>
            </a:pPr>
            <a:r>
              <a:rPr lang="en-US" dirty="0"/>
              <a:t>Allocate Payload Remote Message </a:t>
            </a:r>
          </a:p>
          <a:p>
            <a:pPr marL="1028700" lvl="1" indent="-342900">
              <a:lnSpc>
                <a:spcPct val="200000"/>
              </a:lnSpc>
              <a:buFont typeface="Arial" panose="020B0604020202020204" pitchFamily="34" charset="0"/>
              <a:buChar char="•"/>
            </a:pPr>
            <a:r>
              <a:rPr lang="en-US" dirty="0"/>
              <a:t>Write DSC_ENABLE to 1 to Selected Port</a:t>
            </a:r>
          </a:p>
          <a:p>
            <a:pPr marL="1028700" lvl="1" indent="-342900">
              <a:lnSpc>
                <a:spcPct val="170000"/>
              </a:lnSpc>
              <a:buFont typeface="Arial" panose="020B0604020202020204" pitchFamily="34" charset="0"/>
              <a:buChar char="•"/>
            </a:pPr>
            <a:r>
              <a:rPr lang="en-US" dirty="0"/>
              <a:t>FEC/DSC/PPS enable in First Video Frame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69</a:t>
            </a:fld>
            <a:endParaRPr lang="en-US" dirty="0"/>
          </a:p>
        </p:txBody>
      </p:sp>
      <p:pic>
        <p:nvPicPr>
          <p:cNvPr id="5" name="Picture 4">
            <a:extLst>
              <a:ext uri="{FF2B5EF4-FFF2-40B4-BE49-F238E27FC236}">
                <a16:creationId xmlns:a16="http://schemas.microsoft.com/office/drawing/2014/main" id="{55F41955-FED1-4C3B-B549-55E16980923B}"/>
              </a:ext>
            </a:extLst>
          </p:cNvPr>
          <p:cNvPicPr>
            <a:picLocks noChangeAspect="1"/>
          </p:cNvPicPr>
          <p:nvPr/>
        </p:nvPicPr>
        <p:blipFill>
          <a:blip r:embed="rId2"/>
          <a:stretch>
            <a:fillRect/>
          </a:stretch>
        </p:blipFill>
        <p:spPr>
          <a:xfrm>
            <a:off x="4341000" y="744015"/>
            <a:ext cx="7584299" cy="5785606"/>
          </a:xfrm>
          <a:prstGeom prst="rect">
            <a:avLst/>
          </a:prstGeom>
        </p:spPr>
      </p:pic>
    </p:spTree>
    <p:extLst>
      <p:ext uri="{BB962C8B-B14F-4D97-AF65-F5344CB8AC3E}">
        <p14:creationId xmlns:p14="http://schemas.microsoft.com/office/powerpoint/2010/main" val="272630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SYSTEM REQUIREMENTS</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7</a:t>
            </a:fld>
            <a:endParaRPr lang="en-US" dirty="0"/>
          </a:p>
        </p:txBody>
      </p:sp>
    </p:spTree>
    <p:extLst>
      <p:ext uri="{BB962C8B-B14F-4D97-AF65-F5344CB8AC3E}">
        <p14:creationId xmlns:p14="http://schemas.microsoft.com/office/powerpoint/2010/main" val="2106553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Seamless Target </a:t>
            </a:r>
            <a:r>
              <a:rPr lang="en-US" dirty="0" err="1"/>
              <a:t>Bpp</a:t>
            </a:r>
            <a:r>
              <a:rPr lang="en-US" dirty="0"/>
              <a:t> Update Sequence</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70</a:t>
            </a:fld>
            <a:endParaRPr lang="en-US" dirty="0"/>
          </a:p>
        </p:txBody>
      </p:sp>
      <p:pic>
        <p:nvPicPr>
          <p:cNvPr id="2" name="Picture 1">
            <a:extLst>
              <a:ext uri="{FF2B5EF4-FFF2-40B4-BE49-F238E27FC236}">
                <a16:creationId xmlns:a16="http://schemas.microsoft.com/office/drawing/2014/main" id="{56B709F9-5BC9-4A67-B8FF-678E075568B8}"/>
              </a:ext>
            </a:extLst>
          </p:cNvPr>
          <p:cNvPicPr>
            <a:picLocks noChangeAspect="1"/>
          </p:cNvPicPr>
          <p:nvPr/>
        </p:nvPicPr>
        <p:blipFill>
          <a:blip r:embed="rId2"/>
          <a:stretch>
            <a:fillRect/>
          </a:stretch>
        </p:blipFill>
        <p:spPr>
          <a:xfrm>
            <a:off x="954608" y="1916553"/>
            <a:ext cx="9923599" cy="4390972"/>
          </a:xfrm>
          <a:prstGeom prst="rect">
            <a:avLst/>
          </a:prstGeom>
        </p:spPr>
      </p:pic>
      <p:sp>
        <p:nvSpPr>
          <p:cNvPr id="4" name="TextBox 3">
            <a:extLst>
              <a:ext uri="{FF2B5EF4-FFF2-40B4-BE49-F238E27FC236}">
                <a16:creationId xmlns:a16="http://schemas.microsoft.com/office/drawing/2014/main" id="{FC72F1BE-4223-4A31-8F96-9E625BBAC54D}"/>
              </a:ext>
            </a:extLst>
          </p:cNvPr>
          <p:cNvSpPr txBox="1"/>
          <p:nvPr/>
        </p:nvSpPr>
        <p:spPr>
          <a:xfrm>
            <a:off x="413519" y="890779"/>
            <a:ext cx="11778481" cy="880369"/>
          </a:xfrm>
          <a:prstGeom prst="rect">
            <a:avLst/>
          </a:prstGeom>
          <a:noFill/>
        </p:spPr>
        <p:txBody>
          <a:bodyPr wrap="none" rtlCol="0">
            <a:spAutoFit/>
          </a:bodyPr>
          <a:lstStyle/>
          <a:p>
            <a:pPr marL="285750" indent="-285750" algn="l">
              <a:lnSpc>
                <a:spcPct val="150000"/>
              </a:lnSpc>
              <a:buFont typeface="Arial" panose="020B0604020202020204" pitchFamily="34" charset="0"/>
              <a:buChar char="•"/>
            </a:pPr>
            <a:r>
              <a:rPr lang="en-US" dirty="0">
                <a:latin typeface="Klavika" panose="020B0506040000020004" pitchFamily="34" charset="0"/>
              </a:rPr>
              <a:t>AMD is proposing a seamless dynamics target </a:t>
            </a:r>
            <a:r>
              <a:rPr lang="en-US" dirty="0" err="1">
                <a:latin typeface="Klavika" panose="020B0506040000020004" pitchFamily="34" charset="0"/>
              </a:rPr>
              <a:t>bpp</a:t>
            </a:r>
            <a:r>
              <a:rPr lang="en-US" dirty="0">
                <a:latin typeface="Klavika" panose="020B0506040000020004" pitchFamily="34" charset="0"/>
              </a:rPr>
              <a:t> update sequence on existing streams</a:t>
            </a:r>
          </a:p>
          <a:p>
            <a:pPr marL="285750" indent="-285750" algn="l">
              <a:lnSpc>
                <a:spcPct val="150000"/>
              </a:lnSpc>
              <a:buFont typeface="Arial" panose="020B0604020202020204" pitchFamily="34" charset="0"/>
              <a:buChar char="•"/>
            </a:pPr>
            <a:r>
              <a:rPr lang="en-US" dirty="0">
                <a:latin typeface="Klavika" panose="020B0506040000020004" pitchFamily="34" charset="0"/>
              </a:rPr>
              <a:t>The sequence requires MST branches to support to seamlessly update VC payload allocation along with target </a:t>
            </a:r>
            <a:r>
              <a:rPr lang="en-US" dirty="0" err="1">
                <a:latin typeface="Klavika" panose="020B0506040000020004" pitchFamily="34" charset="0"/>
              </a:rPr>
              <a:t>bpp</a:t>
            </a:r>
            <a:r>
              <a:rPr lang="en-US" dirty="0">
                <a:latin typeface="Klavika" panose="020B0506040000020004" pitchFamily="34" charset="0"/>
              </a:rPr>
              <a:t> update</a:t>
            </a:r>
          </a:p>
        </p:txBody>
      </p:sp>
    </p:spTree>
    <p:extLst>
      <p:ext uri="{BB962C8B-B14F-4D97-AF65-F5344CB8AC3E}">
        <p14:creationId xmlns:p14="http://schemas.microsoft.com/office/powerpoint/2010/main" val="112222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Sequence for Reducing Payload</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71</a:t>
            </a:fld>
            <a:endParaRPr lang="en-US" dirty="0"/>
          </a:p>
        </p:txBody>
      </p:sp>
      <p:sp>
        <p:nvSpPr>
          <p:cNvPr id="4" name="TextBox 3">
            <a:extLst>
              <a:ext uri="{FF2B5EF4-FFF2-40B4-BE49-F238E27FC236}">
                <a16:creationId xmlns:a16="http://schemas.microsoft.com/office/drawing/2014/main" id="{FC72F1BE-4223-4A31-8F96-9E625BBAC54D}"/>
              </a:ext>
            </a:extLst>
          </p:cNvPr>
          <p:cNvSpPr txBox="1"/>
          <p:nvPr/>
        </p:nvSpPr>
        <p:spPr>
          <a:xfrm>
            <a:off x="297711" y="2277377"/>
            <a:ext cx="3267129" cy="2126864"/>
          </a:xfrm>
          <a:prstGeom prst="rect">
            <a:avLst/>
          </a:prstGeom>
          <a:noFill/>
        </p:spPr>
        <p:txBody>
          <a:bodyPr wrap="square" rtlCol="0">
            <a:spAutoFit/>
          </a:bodyPr>
          <a:lstStyle/>
          <a:p>
            <a:pPr algn="l">
              <a:lnSpc>
                <a:spcPct val="150000"/>
              </a:lnSpc>
            </a:pPr>
            <a:r>
              <a:rPr lang="en-US" dirty="0">
                <a:latin typeface="Klavika" panose="020B0506040000020004" pitchFamily="34" charset="0"/>
              </a:rPr>
              <a:t>Sequence for reducing payload:</a:t>
            </a:r>
          </a:p>
          <a:p>
            <a:pPr marL="285750" indent="-285750" algn="l">
              <a:lnSpc>
                <a:spcPct val="150000"/>
              </a:lnSpc>
              <a:buFont typeface="Arial" panose="020B0604020202020204" pitchFamily="34" charset="0"/>
              <a:buChar char="•"/>
            </a:pPr>
            <a:r>
              <a:rPr lang="en-US" dirty="0" err="1">
                <a:latin typeface="Klavika" panose="020B0506040000020004" pitchFamily="34" charset="0"/>
              </a:rPr>
              <a:t>Recude</a:t>
            </a:r>
            <a:r>
              <a:rPr lang="en-US" dirty="0">
                <a:latin typeface="Klavika" panose="020B0506040000020004" pitchFamily="34" charset="0"/>
              </a:rPr>
              <a:t> </a:t>
            </a:r>
            <a:r>
              <a:rPr lang="en-US" dirty="0" err="1">
                <a:latin typeface="Klavika" panose="020B0506040000020004" pitchFamily="34" charset="0"/>
              </a:rPr>
              <a:t>Throttled_VCP_Size</a:t>
            </a:r>
            <a:endParaRPr lang="en-US" dirty="0">
              <a:latin typeface="Klavika" panose="020B0506040000020004" pitchFamily="34" charset="0"/>
            </a:endParaRPr>
          </a:p>
          <a:p>
            <a:pPr marL="285750" indent="-285750" algn="l">
              <a:lnSpc>
                <a:spcPct val="150000"/>
              </a:lnSpc>
              <a:buFont typeface="Arial" panose="020B0604020202020204" pitchFamily="34" charset="0"/>
              <a:buChar char="•"/>
            </a:pPr>
            <a:r>
              <a:rPr lang="en-US" dirty="0">
                <a:latin typeface="Klavika" panose="020B0506040000020004" pitchFamily="34" charset="0"/>
              </a:rPr>
              <a:t>Send ALLOCATE_PAYLOAD on existing stream with new </a:t>
            </a:r>
            <a:r>
              <a:rPr lang="en-US" dirty="0" err="1">
                <a:latin typeface="Klavika" panose="020B0506040000020004" pitchFamily="34" charset="0"/>
              </a:rPr>
              <a:t>pbn</a:t>
            </a:r>
            <a:endParaRPr lang="en-US" dirty="0">
              <a:latin typeface="Klavika" panose="020B0506040000020004" pitchFamily="34" charset="0"/>
            </a:endParaRPr>
          </a:p>
          <a:p>
            <a:pPr marL="285750" indent="-285750" algn="l">
              <a:lnSpc>
                <a:spcPct val="150000"/>
              </a:lnSpc>
              <a:buFont typeface="Arial" panose="020B0604020202020204" pitchFamily="34" charset="0"/>
              <a:buChar char="•"/>
            </a:pPr>
            <a:r>
              <a:rPr lang="en-US" dirty="0">
                <a:latin typeface="Klavika" panose="020B0506040000020004" pitchFamily="34" charset="0"/>
              </a:rPr>
              <a:t>Update VC Payload ID Table</a:t>
            </a:r>
          </a:p>
        </p:txBody>
      </p:sp>
      <p:pic>
        <p:nvPicPr>
          <p:cNvPr id="6" name="Picture 5">
            <a:extLst>
              <a:ext uri="{FF2B5EF4-FFF2-40B4-BE49-F238E27FC236}">
                <a16:creationId xmlns:a16="http://schemas.microsoft.com/office/drawing/2014/main" id="{86E62E04-1E59-477E-9B34-D0F04006A29E}"/>
              </a:ext>
            </a:extLst>
          </p:cNvPr>
          <p:cNvPicPr>
            <a:picLocks noChangeAspect="1"/>
          </p:cNvPicPr>
          <p:nvPr/>
        </p:nvPicPr>
        <p:blipFill>
          <a:blip r:embed="rId2"/>
          <a:stretch>
            <a:fillRect/>
          </a:stretch>
        </p:blipFill>
        <p:spPr>
          <a:xfrm>
            <a:off x="3539412" y="643868"/>
            <a:ext cx="8663761" cy="5849007"/>
          </a:xfrm>
          <a:prstGeom prst="rect">
            <a:avLst/>
          </a:prstGeom>
        </p:spPr>
      </p:pic>
    </p:spTree>
    <p:extLst>
      <p:ext uri="{BB962C8B-B14F-4D97-AF65-F5344CB8AC3E}">
        <p14:creationId xmlns:p14="http://schemas.microsoft.com/office/powerpoint/2010/main" val="4609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Sequence for Increasing Payload</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72</a:t>
            </a:fld>
            <a:endParaRPr lang="en-US" dirty="0"/>
          </a:p>
        </p:txBody>
      </p:sp>
      <p:sp>
        <p:nvSpPr>
          <p:cNvPr id="4" name="TextBox 3">
            <a:extLst>
              <a:ext uri="{FF2B5EF4-FFF2-40B4-BE49-F238E27FC236}">
                <a16:creationId xmlns:a16="http://schemas.microsoft.com/office/drawing/2014/main" id="{FC72F1BE-4223-4A31-8F96-9E625BBAC54D}"/>
              </a:ext>
            </a:extLst>
          </p:cNvPr>
          <p:cNvSpPr txBox="1"/>
          <p:nvPr/>
        </p:nvSpPr>
        <p:spPr>
          <a:xfrm>
            <a:off x="297711" y="2157818"/>
            <a:ext cx="5868686" cy="2542363"/>
          </a:xfrm>
          <a:prstGeom prst="rect">
            <a:avLst/>
          </a:prstGeom>
          <a:noFill/>
        </p:spPr>
        <p:txBody>
          <a:bodyPr wrap="square" rtlCol="0">
            <a:spAutoFit/>
          </a:bodyPr>
          <a:lstStyle/>
          <a:p>
            <a:pPr algn="l">
              <a:lnSpc>
                <a:spcPct val="150000"/>
              </a:lnSpc>
            </a:pPr>
            <a:r>
              <a:rPr lang="en-US" dirty="0">
                <a:latin typeface="Klavika" panose="020B0506040000020004" pitchFamily="34" charset="0"/>
              </a:rPr>
              <a:t>Sequence for increasing payload:</a:t>
            </a:r>
          </a:p>
          <a:p>
            <a:pPr marL="285750" indent="-285750" algn="l">
              <a:lnSpc>
                <a:spcPct val="150000"/>
              </a:lnSpc>
              <a:buFont typeface="Arial" panose="020B0604020202020204" pitchFamily="34" charset="0"/>
              <a:buChar char="•"/>
            </a:pPr>
            <a:r>
              <a:rPr lang="en-US" dirty="0">
                <a:latin typeface="Klavika" panose="020B0506040000020004" pitchFamily="34" charset="0"/>
              </a:rPr>
              <a:t>Send ALLOCATE_PAYLOAD on existing stream with new </a:t>
            </a:r>
            <a:r>
              <a:rPr lang="en-US" dirty="0" err="1">
                <a:latin typeface="Klavika" panose="020B0506040000020004" pitchFamily="34" charset="0"/>
              </a:rPr>
              <a:t>pbn</a:t>
            </a:r>
            <a:endParaRPr lang="en-US" dirty="0">
              <a:latin typeface="Klavika" panose="020B0506040000020004" pitchFamily="34" charset="0"/>
            </a:endParaRPr>
          </a:p>
          <a:p>
            <a:pPr marL="285750" indent="-285750" algn="l">
              <a:lnSpc>
                <a:spcPct val="150000"/>
              </a:lnSpc>
              <a:buFont typeface="Arial" panose="020B0604020202020204" pitchFamily="34" charset="0"/>
              <a:buChar char="•"/>
            </a:pPr>
            <a:r>
              <a:rPr lang="en-US" dirty="0">
                <a:latin typeface="Klavika" panose="020B0506040000020004" pitchFamily="34" charset="0"/>
              </a:rPr>
              <a:t>Update VC Payload ID Table</a:t>
            </a:r>
          </a:p>
          <a:p>
            <a:pPr marL="285750" indent="-285750">
              <a:lnSpc>
                <a:spcPct val="150000"/>
              </a:lnSpc>
              <a:buFont typeface="Arial" panose="020B0604020202020204" pitchFamily="34" charset="0"/>
              <a:buChar char="•"/>
            </a:pPr>
            <a:r>
              <a:rPr lang="en-US" dirty="0" err="1">
                <a:latin typeface="Klavika" panose="020B0506040000020004" pitchFamily="34" charset="0"/>
              </a:rPr>
              <a:t>Recude</a:t>
            </a:r>
            <a:r>
              <a:rPr lang="en-US" dirty="0">
                <a:latin typeface="Klavika" panose="020B0506040000020004" pitchFamily="34" charset="0"/>
              </a:rPr>
              <a:t> </a:t>
            </a:r>
            <a:r>
              <a:rPr lang="en-US" dirty="0" err="1">
                <a:latin typeface="Klavika" panose="020B0506040000020004" pitchFamily="34" charset="0"/>
              </a:rPr>
              <a:t>Throttled_VCP_Size</a:t>
            </a:r>
            <a:endParaRPr lang="en-US" dirty="0">
              <a:latin typeface="Klavika" panose="020B0506040000020004" pitchFamily="34" charset="0"/>
            </a:endParaRPr>
          </a:p>
          <a:p>
            <a:pPr marL="285750" indent="-285750" algn="l">
              <a:lnSpc>
                <a:spcPct val="150000"/>
              </a:lnSpc>
              <a:buFont typeface="Arial" panose="020B0604020202020204" pitchFamily="34" charset="0"/>
              <a:buChar char="•"/>
            </a:pPr>
            <a:endParaRPr lang="en-US" dirty="0">
              <a:latin typeface="Klavika" panose="020B0506040000020004" pitchFamily="34" charset="0"/>
            </a:endParaRPr>
          </a:p>
        </p:txBody>
      </p:sp>
      <p:pic>
        <p:nvPicPr>
          <p:cNvPr id="2" name="Picture 1">
            <a:extLst>
              <a:ext uri="{FF2B5EF4-FFF2-40B4-BE49-F238E27FC236}">
                <a16:creationId xmlns:a16="http://schemas.microsoft.com/office/drawing/2014/main" id="{F5F19ED8-9E0E-4979-AD6B-C3C5D4F633F9}"/>
              </a:ext>
            </a:extLst>
          </p:cNvPr>
          <p:cNvPicPr>
            <a:picLocks noChangeAspect="1"/>
          </p:cNvPicPr>
          <p:nvPr/>
        </p:nvPicPr>
        <p:blipFill>
          <a:blip r:embed="rId2"/>
          <a:stretch>
            <a:fillRect/>
          </a:stretch>
        </p:blipFill>
        <p:spPr>
          <a:xfrm>
            <a:off x="6109438" y="183178"/>
            <a:ext cx="5634284" cy="6315262"/>
          </a:xfrm>
          <a:prstGeom prst="rect">
            <a:avLst/>
          </a:prstGeom>
        </p:spPr>
      </p:pic>
    </p:spTree>
    <p:extLst>
      <p:ext uri="{BB962C8B-B14F-4D97-AF65-F5344CB8AC3E}">
        <p14:creationId xmlns:p14="http://schemas.microsoft.com/office/powerpoint/2010/main" val="206142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DP MST DSC TEST PLAN</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73</a:t>
            </a:fld>
            <a:endParaRPr lang="en-US" dirty="0"/>
          </a:p>
        </p:txBody>
      </p:sp>
    </p:spTree>
    <p:extLst>
      <p:ext uri="{BB962C8B-B14F-4D97-AF65-F5344CB8AC3E}">
        <p14:creationId xmlns:p14="http://schemas.microsoft.com/office/powerpoint/2010/main" val="31379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Test Plan Overview</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74</a:t>
            </a:fld>
            <a:endParaRPr lang="en-US" dirty="0"/>
          </a:p>
        </p:txBody>
      </p:sp>
      <p:sp>
        <p:nvSpPr>
          <p:cNvPr id="5" name="Content Placeholder 2">
            <a:extLst>
              <a:ext uri="{FF2B5EF4-FFF2-40B4-BE49-F238E27FC236}">
                <a16:creationId xmlns:a16="http://schemas.microsoft.com/office/drawing/2014/main" id="{AD5794EA-3CDF-4361-9DB0-3E6466E10E43}"/>
              </a:ext>
            </a:extLst>
          </p:cNvPr>
          <p:cNvSpPr txBox="1">
            <a:spLocks/>
          </p:cNvSpPr>
          <p:nvPr/>
        </p:nvSpPr>
        <p:spPr>
          <a:xfrm>
            <a:off x="266700" y="1045029"/>
            <a:ext cx="11658600" cy="5320145"/>
          </a:xfrm>
          <a:prstGeom prst="rect">
            <a:avLst/>
          </a:prstGeom>
        </p:spPr>
        <p:txBody>
          <a:bodyPr>
            <a:normAutofit/>
          </a:bodyPr>
          <a:lstStyle>
            <a:lvl1pPr marL="228600" indent="-228600" algn="l" defTabSz="914400" rtl="0" eaLnBrk="1" latinLnBrk="0" hangingPunct="1">
              <a:lnSpc>
                <a:spcPct val="90000"/>
              </a:lnSpc>
              <a:spcBef>
                <a:spcPts val="1000"/>
              </a:spcBef>
              <a:buFont typeface="Wingdings" pitchFamily="2" charset="2"/>
              <a:buChar char="§"/>
              <a:defRPr sz="1800" kern="1200">
                <a:solidFill>
                  <a:schemeClr val="tx1"/>
                </a:solidFill>
                <a:latin typeface="Klavika Regular" panose="020B0506040000020004" pitchFamily="34" charset="0"/>
                <a:ea typeface="+mn-ea"/>
                <a:cs typeface="+mn-cs"/>
              </a:defRPr>
            </a:lvl1pPr>
            <a:lvl2pPr marL="6858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2pPr>
            <a:lvl3pPr marL="11430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3pPr>
            <a:lvl4pPr marL="16002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4pPr>
            <a:lvl5pPr marL="2057400" indent="-228600" algn="l" defTabSz="914400" rtl="0" eaLnBrk="1" latinLnBrk="0" hangingPunct="1">
              <a:lnSpc>
                <a:spcPct val="90000"/>
              </a:lnSpc>
              <a:spcBef>
                <a:spcPts val="500"/>
              </a:spcBef>
              <a:buFont typeface="Helvetica" pitchFamily="2" charset="0"/>
              <a:buChar char="⁃"/>
              <a:defRPr sz="1800" kern="1200">
                <a:solidFill>
                  <a:schemeClr val="tx1"/>
                </a:solidFill>
                <a:latin typeface="Klavika Regular"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Wingdings" pitchFamily="2" charset="2"/>
              <a:buNone/>
            </a:pPr>
            <a:r>
              <a:rPr lang="en-US" sz="2800" dirty="0"/>
              <a:t>Factors need to be tested (addition to SST Test Plan):</a:t>
            </a:r>
          </a:p>
          <a:p>
            <a:pPr>
              <a:lnSpc>
                <a:spcPct val="150000"/>
              </a:lnSpc>
            </a:pPr>
            <a:r>
              <a:rPr lang="en-US" sz="2000" dirty="0"/>
              <a:t>Lane Count and Link Rate</a:t>
            </a:r>
          </a:p>
          <a:p>
            <a:pPr lvl="1">
              <a:lnSpc>
                <a:spcPct val="150000"/>
              </a:lnSpc>
              <a:buFont typeface="Arial" panose="020B0604020202020204" pitchFamily="34" charset="0"/>
              <a:buChar char="•"/>
            </a:pPr>
            <a:r>
              <a:rPr lang="en-US" sz="2000" dirty="0"/>
              <a:t>1-4 lanes, RBR-HBR3</a:t>
            </a:r>
          </a:p>
          <a:p>
            <a:pPr>
              <a:lnSpc>
                <a:spcPct val="150000"/>
              </a:lnSpc>
            </a:pPr>
            <a:r>
              <a:rPr lang="en-US" sz="2000" dirty="0"/>
              <a:t>Interoperability</a:t>
            </a:r>
          </a:p>
          <a:p>
            <a:pPr lvl="1">
              <a:lnSpc>
                <a:spcPct val="150000"/>
              </a:lnSpc>
              <a:buFont typeface="Arial" panose="020B0604020202020204" pitchFamily="34" charset="0"/>
              <a:buChar char="•"/>
            </a:pPr>
            <a:r>
              <a:rPr lang="en-US" sz="2000" dirty="0"/>
              <a:t>with other features (ex. </a:t>
            </a:r>
            <a:r>
              <a:rPr lang="en-US" sz="2000" dirty="0" err="1"/>
              <a:t>FreeSync</a:t>
            </a:r>
            <a:r>
              <a:rPr lang="en-US" sz="2000" dirty="0"/>
              <a:t>, HDR, HDCP, </a:t>
            </a:r>
            <a:r>
              <a:rPr lang="en-US" sz="2000" dirty="0" err="1"/>
              <a:t>etc</a:t>
            </a:r>
            <a:r>
              <a:rPr lang="en-US" sz="2000" dirty="0"/>
              <a:t>)</a:t>
            </a:r>
          </a:p>
          <a:p>
            <a:pPr lvl="1">
              <a:lnSpc>
                <a:spcPct val="150000"/>
              </a:lnSpc>
              <a:buFont typeface="Arial" panose="020B0604020202020204" pitchFamily="34" charset="0"/>
              <a:buChar char="•"/>
            </a:pPr>
            <a:r>
              <a:rPr lang="en-US" sz="2000" dirty="0"/>
              <a:t>with common use cases (ex. system sleep, boot up, driver PnP, </a:t>
            </a:r>
            <a:r>
              <a:rPr lang="en-US" sz="2000" dirty="0" err="1"/>
              <a:t>etc</a:t>
            </a:r>
            <a:r>
              <a:rPr lang="en-US" sz="2000" dirty="0"/>
              <a:t>)</a:t>
            </a:r>
          </a:p>
        </p:txBody>
      </p:sp>
    </p:spTree>
    <p:extLst>
      <p:ext uri="{BB962C8B-B14F-4D97-AF65-F5344CB8AC3E}">
        <p14:creationId xmlns:p14="http://schemas.microsoft.com/office/powerpoint/2010/main" val="126694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MST DSC Link Rate and Lane Count Test Plan</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75</a:t>
            </a:fld>
            <a:endParaRPr lang="en-US" dirty="0"/>
          </a:p>
        </p:txBody>
      </p:sp>
      <p:graphicFrame>
        <p:nvGraphicFramePr>
          <p:cNvPr id="2" name="Table 1">
            <a:extLst>
              <a:ext uri="{FF2B5EF4-FFF2-40B4-BE49-F238E27FC236}">
                <a16:creationId xmlns:a16="http://schemas.microsoft.com/office/drawing/2014/main" id="{495C3ACE-855F-4584-918C-2FAA0AA261F2}"/>
              </a:ext>
            </a:extLst>
          </p:cNvPr>
          <p:cNvGraphicFramePr>
            <a:graphicFrameLocks noGrp="1"/>
          </p:cNvGraphicFramePr>
          <p:nvPr>
            <p:extLst>
              <p:ext uri="{D42A27DB-BD31-4B8C-83A1-F6EECF244321}">
                <p14:modId xmlns:p14="http://schemas.microsoft.com/office/powerpoint/2010/main" val="2187343788"/>
              </p:ext>
            </p:extLst>
          </p:nvPr>
        </p:nvGraphicFramePr>
        <p:xfrm>
          <a:off x="752474" y="1171574"/>
          <a:ext cx="10687050" cy="4716306"/>
        </p:xfrm>
        <a:graphic>
          <a:graphicData uri="http://schemas.openxmlformats.org/drawingml/2006/table">
            <a:tbl>
              <a:tblPr firstRow="1" bandRow="1">
                <a:tableStyleId>{5A111915-BE36-4E01-A7E5-04B1672EAD32}</a:tableStyleId>
              </a:tblPr>
              <a:tblGrid>
                <a:gridCol w="1044583">
                  <a:extLst>
                    <a:ext uri="{9D8B030D-6E8A-4147-A177-3AD203B41FA5}">
                      <a16:colId xmlns:a16="http://schemas.microsoft.com/office/drawing/2014/main" val="2668616007"/>
                    </a:ext>
                  </a:extLst>
                </a:gridCol>
                <a:gridCol w="746118">
                  <a:extLst>
                    <a:ext uri="{9D8B030D-6E8A-4147-A177-3AD203B41FA5}">
                      <a16:colId xmlns:a16="http://schemas.microsoft.com/office/drawing/2014/main" val="2679368576"/>
                    </a:ext>
                  </a:extLst>
                </a:gridCol>
                <a:gridCol w="2476500">
                  <a:extLst>
                    <a:ext uri="{9D8B030D-6E8A-4147-A177-3AD203B41FA5}">
                      <a16:colId xmlns:a16="http://schemas.microsoft.com/office/drawing/2014/main" val="1354268774"/>
                    </a:ext>
                  </a:extLst>
                </a:gridCol>
                <a:gridCol w="3429000">
                  <a:extLst>
                    <a:ext uri="{9D8B030D-6E8A-4147-A177-3AD203B41FA5}">
                      <a16:colId xmlns:a16="http://schemas.microsoft.com/office/drawing/2014/main" val="597606904"/>
                    </a:ext>
                  </a:extLst>
                </a:gridCol>
                <a:gridCol w="2990849">
                  <a:extLst>
                    <a:ext uri="{9D8B030D-6E8A-4147-A177-3AD203B41FA5}">
                      <a16:colId xmlns:a16="http://schemas.microsoft.com/office/drawing/2014/main" val="2953362672"/>
                    </a:ext>
                  </a:extLst>
                </a:gridCol>
              </a:tblGrid>
              <a:tr h="413544">
                <a:tc>
                  <a:txBody>
                    <a:bodyPr/>
                    <a:lstStyle/>
                    <a:p>
                      <a:pPr algn="ctr" fontAlgn="b"/>
                      <a:r>
                        <a:rPr lang="en-US" sz="1600" b="1" i="0" u="none" strike="noStrike" dirty="0">
                          <a:solidFill>
                            <a:schemeClr val="bg1"/>
                          </a:solidFill>
                          <a:effectLst/>
                          <a:latin typeface="Calibri" panose="020F0502020204030204" pitchFamily="34" charset="0"/>
                        </a:rPr>
                        <a:t>Lane Count</a:t>
                      </a:r>
                    </a:p>
                  </a:txBody>
                  <a:tcPr marL="9525" marR="9525" marT="9525" marB="0" anchor="ctr"/>
                </a:tc>
                <a:tc>
                  <a:txBody>
                    <a:bodyPr/>
                    <a:lstStyle/>
                    <a:p>
                      <a:pPr algn="ctr" fontAlgn="b"/>
                      <a:r>
                        <a:rPr lang="en-US" sz="1600" b="1" i="0" u="none" strike="noStrike" dirty="0">
                          <a:solidFill>
                            <a:schemeClr val="bg1"/>
                          </a:solidFill>
                          <a:effectLst/>
                          <a:latin typeface="Calibri" panose="020F0502020204030204" pitchFamily="34" charset="0"/>
                        </a:rPr>
                        <a:t>Link Rate</a:t>
                      </a:r>
                    </a:p>
                  </a:txBody>
                  <a:tcPr marL="9525" marR="9525" marT="9525" marB="0" anchor="ctr"/>
                </a:tc>
                <a:tc>
                  <a:txBody>
                    <a:bodyPr/>
                    <a:lstStyle/>
                    <a:p>
                      <a:pPr algn="ctr" fontAlgn="b"/>
                      <a:r>
                        <a:rPr lang="en-US" sz="1600" b="1" i="0" u="none" strike="noStrike" dirty="0">
                          <a:solidFill>
                            <a:schemeClr val="bg1"/>
                          </a:solidFill>
                          <a:effectLst/>
                          <a:latin typeface="Calibri" panose="020F0502020204030204" pitchFamily="34" charset="0"/>
                        </a:rPr>
                        <a:t> Display 1</a:t>
                      </a:r>
                    </a:p>
                  </a:txBody>
                  <a:tcPr marL="9525" marR="9525" marT="9525" marB="0" anchor="ctr"/>
                </a:tc>
                <a:tc>
                  <a:txBody>
                    <a:bodyPr/>
                    <a:lstStyle/>
                    <a:p>
                      <a:pPr algn="ctr" fontAlgn="b"/>
                      <a:r>
                        <a:rPr lang="en-US" sz="1600" b="1" i="0" u="none" strike="noStrike" dirty="0">
                          <a:solidFill>
                            <a:schemeClr val="bg1"/>
                          </a:solidFill>
                          <a:effectLst/>
                          <a:latin typeface="Calibri" panose="020F0502020204030204" pitchFamily="34" charset="0"/>
                        </a:rPr>
                        <a:t>Display 2</a:t>
                      </a:r>
                    </a:p>
                  </a:txBody>
                  <a:tcPr marL="9525" marR="9525" marT="9525" marB="0" anchor="ctr"/>
                </a:tc>
                <a:tc>
                  <a:txBody>
                    <a:bodyPr/>
                    <a:lstStyle/>
                    <a:p>
                      <a:pPr algn="ctr" fontAlgn="b"/>
                      <a:r>
                        <a:rPr lang="en-US" sz="1600" b="1" i="0" u="none" strike="noStrike" dirty="0">
                          <a:solidFill>
                            <a:schemeClr val="bg1"/>
                          </a:solidFill>
                          <a:effectLst/>
                          <a:latin typeface="Calibri" panose="020F0502020204030204" pitchFamily="34" charset="0"/>
                        </a:rPr>
                        <a:t>Display 3</a:t>
                      </a:r>
                    </a:p>
                  </a:txBody>
                  <a:tcPr marL="9525" marR="9525" marT="9525" marB="0" anchor="ctr"/>
                </a:tc>
                <a:extLst>
                  <a:ext uri="{0D108BD9-81ED-4DB2-BD59-A6C34878D82A}">
                    <a16:rowId xmlns:a16="http://schemas.microsoft.com/office/drawing/2014/main" val="2393643456"/>
                  </a:ext>
                </a:extLst>
              </a:tr>
              <a:tr h="413544">
                <a:tc>
                  <a:txBody>
                    <a:bodyPr/>
                    <a:lstStyle/>
                    <a:p>
                      <a:pPr algn="ctr" fontAlgn="b"/>
                      <a:r>
                        <a:rPr lang="en-US" sz="1600" u="none" strike="noStrike" dirty="0">
                          <a:solidFill>
                            <a:schemeClr val="tx1"/>
                          </a:solidFill>
                          <a:effectLst/>
                        </a:rPr>
                        <a:t>4</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HBR3</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94578817"/>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HBR3</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1920x1080@60Hz CTA(Uncompressed)</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289198"/>
                  </a:ext>
                </a:extLst>
              </a:tr>
              <a:tr h="413544">
                <a:tc>
                  <a:txBody>
                    <a:bodyPr/>
                    <a:lstStyle/>
                    <a:p>
                      <a:pPr algn="ctr" fontAlgn="b"/>
                      <a:r>
                        <a:rPr lang="en-US" sz="1600" u="none" strike="noStrike">
                          <a:solidFill>
                            <a:schemeClr val="tx1"/>
                          </a:solidFill>
                          <a:effectLst/>
                        </a:rPr>
                        <a:t>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HBR3</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N/A</a:t>
                      </a:r>
                      <a:endParaRPr lang="en-US" sz="1600" b="0" i="0" u="none" strike="noStrike">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86815666"/>
                  </a:ext>
                </a:extLst>
              </a:tr>
              <a:tr h="413544">
                <a:tc>
                  <a:txBody>
                    <a:bodyPr/>
                    <a:lstStyle/>
                    <a:p>
                      <a:pPr algn="ctr" fontAlgn="b"/>
                      <a:r>
                        <a:rPr lang="en-US" sz="1600" u="none" strike="noStrike">
                          <a:solidFill>
                            <a:schemeClr val="tx1"/>
                          </a:solidFill>
                          <a:effectLst/>
                        </a:rPr>
                        <a:t>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HBR3</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5055095"/>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N/A</a:t>
                      </a:r>
                      <a:endParaRPr lang="en-US" sz="1600" b="0" i="0" u="none" strike="noStrike">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40158113"/>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2560x1440@60Hz RB1</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81002907"/>
                  </a:ext>
                </a:extLst>
              </a:tr>
              <a:tr h="413544">
                <a:tc>
                  <a:txBody>
                    <a:bodyPr/>
                    <a:lstStyle/>
                    <a:p>
                      <a:pPr algn="ctr" fontAlgn="b"/>
                      <a:r>
                        <a:rPr lang="en-US" sz="1600" u="none" strike="noStrike">
                          <a:solidFill>
                            <a:schemeClr val="tx1"/>
                          </a:solidFill>
                          <a:effectLst/>
                        </a:rPr>
                        <a:t>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HBR2</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3840x2160@60Hz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94135717"/>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HBR3</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7680x4320@60Hz CVT RB1</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67206852"/>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HBR3</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7680x4320@60Hz CVT RB2</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1920x1080@60Hz CTA(Uncompressed)</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79955896"/>
                  </a:ext>
                </a:extLst>
              </a:tr>
              <a:tr h="413544">
                <a:tc>
                  <a:txBody>
                    <a:bodyPr/>
                    <a:lstStyle/>
                    <a:p>
                      <a:pPr algn="ctr" fontAlgn="b"/>
                      <a:r>
                        <a:rPr lang="en-US" sz="1600" u="none" strike="noStrike">
                          <a:solidFill>
                            <a:schemeClr val="tx1"/>
                          </a:solidFill>
                          <a:effectLst/>
                        </a:rPr>
                        <a:t>4</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a:solidFill>
                            <a:schemeClr val="tx1"/>
                          </a:solidFill>
                          <a:effectLst/>
                        </a:rPr>
                        <a:t>HBR3</a:t>
                      </a:r>
                      <a:endParaRPr lang="en-US" sz="1600" b="0" i="0" u="none" strike="noStrike">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7680x4320@30Hz</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solidFill>
                            <a:schemeClr val="tx1"/>
                          </a:solidFill>
                          <a:effectLst/>
                        </a:rPr>
                        <a:t>7680x4320@30Hz</a:t>
                      </a:r>
                      <a:endParaRPr lang="en-US" sz="1600" b="0" i="0" u="none" strike="noStrike" dirty="0">
                        <a:solidFill>
                          <a:schemeClr val="tx1"/>
                        </a:solidFill>
                        <a:effectLst/>
                        <a:latin typeface="Calibri" panose="020F050202020403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solidFill>
                            <a:schemeClr val="tx1"/>
                          </a:solidFill>
                          <a:effectLst/>
                        </a:rPr>
                        <a:t>N/A</a:t>
                      </a:r>
                      <a:endParaRPr lang="en-US" sz="1600" b="0"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34726370"/>
                  </a:ext>
                </a:extLst>
              </a:tr>
            </a:tbl>
          </a:graphicData>
        </a:graphic>
      </p:graphicFrame>
    </p:spTree>
    <p:extLst>
      <p:ext uri="{BB962C8B-B14F-4D97-AF65-F5344CB8AC3E}">
        <p14:creationId xmlns:p14="http://schemas.microsoft.com/office/powerpoint/2010/main" val="170449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DEBUG LOG – Internal Only</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76</a:t>
            </a:fld>
            <a:endParaRPr lang="en-US" dirty="0"/>
          </a:p>
        </p:txBody>
      </p:sp>
      <p:sp>
        <p:nvSpPr>
          <p:cNvPr id="5" name="Text Placeholder 4">
            <a:extLst>
              <a:ext uri="{FF2B5EF4-FFF2-40B4-BE49-F238E27FC236}">
                <a16:creationId xmlns:a16="http://schemas.microsoft.com/office/drawing/2014/main" id="{06C2AFE4-3762-5344-98F7-D5A557D30D00}"/>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256979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DSC SOFTWARE DESIGN OVERVIEW</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77</a:t>
            </a:fld>
            <a:endParaRPr lang="en-US" dirty="0"/>
          </a:p>
        </p:txBody>
      </p:sp>
      <p:sp>
        <p:nvSpPr>
          <p:cNvPr id="5" name="Text Placeholder 4">
            <a:extLst>
              <a:ext uri="{FF2B5EF4-FFF2-40B4-BE49-F238E27FC236}">
                <a16:creationId xmlns:a16="http://schemas.microsoft.com/office/drawing/2014/main" id="{06C2AFE4-3762-5344-98F7-D5A557D30D00}"/>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4135715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DSC Software Design Overview</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78</a:t>
            </a:fld>
            <a:endParaRPr lang="en-US" dirty="0"/>
          </a:p>
        </p:txBody>
      </p:sp>
      <p:pic>
        <p:nvPicPr>
          <p:cNvPr id="2" name="Picture 1">
            <a:extLst>
              <a:ext uri="{FF2B5EF4-FFF2-40B4-BE49-F238E27FC236}">
                <a16:creationId xmlns:a16="http://schemas.microsoft.com/office/drawing/2014/main" id="{B3D22268-6B5B-49F5-9990-FA28FA44C68D}"/>
              </a:ext>
            </a:extLst>
          </p:cNvPr>
          <p:cNvPicPr>
            <a:picLocks noChangeAspect="1"/>
          </p:cNvPicPr>
          <p:nvPr/>
        </p:nvPicPr>
        <p:blipFill>
          <a:blip r:embed="rId2"/>
          <a:stretch>
            <a:fillRect/>
          </a:stretch>
        </p:blipFill>
        <p:spPr>
          <a:xfrm>
            <a:off x="266700" y="702959"/>
            <a:ext cx="8015338" cy="5888341"/>
          </a:xfrm>
          <a:prstGeom prst="rect">
            <a:avLst/>
          </a:prstGeom>
        </p:spPr>
      </p:pic>
    </p:spTree>
    <p:extLst>
      <p:ext uri="{BB962C8B-B14F-4D97-AF65-F5344CB8AC3E}">
        <p14:creationId xmlns:p14="http://schemas.microsoft.com/office/powerpoint/2010/main" val="380272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EC01D-8C83-4680-90CD-8295F3F675CC}"/>
              </a:ext>
            </a:extLst>
          </p:cNvPr>
          <p:cNvSpPr>
            <a:spLocks noGrp="1"/>
          </p:cNvSpPr>
          <p:nvPr>
            <p:ph type="title"/>
          </p:nvPr>
        </p:nvSpPr>
        <p:spPr>
          <a:xfrm>
            <a:off x="266700" y="266700"/>
            <a:ext cx="11658600" cy="436259"/>
          </a:xfrm>
        </p:spPr>
        <p:txBody>
          <a:bodyPr>
            <a:normAutofit fontScale="90000"/>
          </a:bodyPr>
          <a:lstStyle/>
          <a:p>
            <a:r>
              <a:rPr lang="en-US" dirty="0"/>
              <a:t>DSC Config</a:t>
            </a:r>
          </a:p>
        </p:txBody>
      </p:sp>
      <p:sp>
        <p:nvSpPr>
          <p:cNvPr id="9" name="Footer Placeholder 8">
            <a:extLst>
              <a:ext uri="{FF2B5EF4-FFF2-40B4-BE49-F238E27FC236}">
                <a16:creationId xmlns:a16="http://schemas.microsoft.com/office/drawing/2014/main" id="{50933A38-037F-4A3E-9868-8FAD3028CA86}"/>
              </a:ext>
            </a:extLst>
          </p:cNvPr>
          <p:cNvSpPr>
            <a:spLocks noGrp="1"/>
          </p:cNvSpPr>
          <p:nvPr>
            <p:ph type="ftr" sz="quarter" idx="20"/>
          </p:nvPr>
        </p:nvSpPr>
        <p:spPr/>
        <p:txBody>
          <a:bodyPr/>
          <a:lstStyle/>
          <a:p>
            <a:r>
              <a:rPr lang="en-US" dirty="0"/>
              <a:t>|   AMD Corporate |   2019</a:t>
            </a:r>
          </a:p>
        </p:txBody>
      </p:sp>
      <p:sp>
        <p:nvSpPr>
          <p:cNvPr id="10" name="Slide Number Placeholder 9">
            <a:extLst>
              <a:ext uri="{FF2B5EF4-FFF2-40B4-BE49-F238E27FC236}">
                <a16:creationId xmlns:a16="http://schemas.microsoft.com/office/drawing/2014/main" id="{76C2C323-3804-4728-AF78-93124FAB5FDF}"/>
              </a:ext>
            </a:extLst>
          </p:cNvPr>
          <p:cNvSpPr>
            <a:spLocks noGrp="1"/>
          </p:cNvSpPr>
          <p:nvPr>
            <p:ph type="sldNum" sz="quarter" idx="21"/>
          </p:nvPr>
        </p:nvSpPr>
        <p:spPr/>
        <p:txBody>
          <a:bodyPr/>
          <a:lstStyle/>
          <a:p>
            <a:fld id="{9BC932D5-48D2-3F48-87E1-D925B9343798}" type="slidenum">
              <a:rPr lang="en-US" smtClean="0"/>
              <a:pPr/>
              <a:t>79</a:t>
            </a:fld>
            <a:endParaRPr lang="en-US" dirty="0"/>
          </a:p>
        </p:txBody>
      </p:sp>
      <p:pic>
        <p:nvPicPr>
          <p:cNvPr id="4" name="Picture 3">
            <a:extLst>
              <a:ext uri="{FF2B5EF4-FFF2-40B4-BE49-F238E27FC236}">
                <a16:creationId xmlns:a16="http://schemas.microsoft.com/office/drawing/2014/main" id="{62759321-0DFA-4901-8175-B1B1FE9C01EF}"/>
              </a:ext>
            </a:extLst>
          </p:cNvPr>
          <p:cNvPicPr>
            <a:picLocks noChangeAspect="1"/>
          </p:cNvPicPr>
          <p:nvPr/>
        </p:nvPicPr>
        <p:blipFill>
          <a:blip r:embed="rId2"/>
          <a:stretch>
            <a:fillRect/>
          </a:stretch>
        </p:blipFill>
        <p:spPr>
          <a:xfrm>
            <a:off x="438261" y="810472"/>
            <a:ext cx="4114800" cy="5574890"/>
          </a:xfrm>
          <a:prstGeom prst="rect">
            <a:avLst/>
          </a:prstGeom>
        </p:spPr>
      </p:pic>
      <p:pic>
        <p:nvPicPr>
          <p:cNvPr id="5" name="Picture 4">
            <a:extLst>
              <a:ext uri="{FF2B5EF4-FFF2-40B4-BE49-F238E27FC236}">
                <a16:creationId xmlns:a16="http://schemas.microsoft.com/office/drawing/2014/main" id="{DDE63D2A-531C-4570-A8F0-8EE2FC7401E0}"/>
              </a:ext>
            </a:extLst>
          </p:cNvPr>
          <p:cNvPicPr>
            <a:picLocks noChangeAspect="1"/>
          </p:cNvPicPr>
          <p:nvPr/>
        </p:nvPicPr>
        <p:blipFill>
          <a:blip r:embed="rId3"/>
          <a:stretch>
            <a:fillRect/>
          </a:stretch>
        </p:blipFill>
        <p:spPr>
          <a:xfrm>
            <a:off x="3505200" y="2145865"/>
            <a:ext cx="8686800" cy="1838325"/>
          </a:xfrm>
          <a:prstGeom prst="rect">
            <a:avLst/>
          </a:prstGeom>
        </p:spPr>
      </p:pic>
    </p:spTree>
    <p:extLst>
      <p:ext uri="{BB962C8B-B14F-4D97-AF65-F5344CB8AC3E}">
        <p14:creationId xmlns:p14="http://schemas.microsoft.com/office/powerpoint/2010/main" val="342536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F4F55-49FD-C046-B355-D36AACE5C693}"/>
              </a:ext>
            </a:extLst>
          </p:cNvPr>
          <p:cNvSpPr>
            <a:spLocks noGrp="1"/>
          </p:cNvSpPr>
          <p:nvPr>
            <p:ph type="title"/>
          </p:nvPr>
        </p:nvSpPr>
        <p:spPr/>
        <p:txBody>
          <a:bodyPr>
            <a:normAutofit fontScale="90000"/>
          </a:bodyPr>
          <a:lstStyle/>
          <a:p>
            <a:r>
              <a:rPr lang="en-US" dirty="0"/>
              <a:t>SYSTEM REQUIREMENTS</a:t>
            </a:r>
          </a:p>
        </p:txBody>
      </p:sp>
      <p:sp>
        <p:nvSpPr>
          <p:cNvPr id="3" name="Footer Placeholder 2">
            <a:extLst>
              <a:ext uri="{FF2B5EF4-FFF2-40B4-BE49-F238E27FC236}">
                <a16:creationId xmlns:a16="http://schemas.microsoft.com/office/drawing/2014/main" id="{8B6554A4-06B5-E14B-BC29-2CCDAE6E275A}"/>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F8FF28DF-B554-F544-A522-38D626A13260}"/>
              </a:ext>
            </a:extLst>
          </p:cNvPr>
          <p:cNvSpPr>
            <a:spLocks noGrp="1"/>
          </p:cNvSpPr>
          <p:nvPr>
            <p:ph type="sldNum" sz="quarter" idx="11"/>
          </p:nvPr>
        </p:nvSpPr>
        <p:spPr/>
        <p:txBody>
          <a:bodyPr/>
          <a:lstStyle/>
          <a:p>
            <a:fld id="{9BC932D5-48D2-3F48-87E1-D925B9343798}" type="slidenum">
              <a:rPr lang="en-US" smtClean="0"/>
              <a:pPr/>
              <a:t>8</a:t>
            </a:fld>
            <a:endParaRPr lang="en-US" dirty="0"/>
          </a:p>
        </p:txBody>
      </p:sp>
      <p:graphicFrame>
        <p:nvGraphicFramePr>
          <p:cNvPr id="12" name="Table Placeholder 6">
            <a:extLst>
              <a:ext uri="{FF2B5EF4-FFF2-40B4-BE49-F238E27FC236}">
                <a16:creationId xmlns:a16="http://schemas.microsoft.com/office/drawing/2014/main" id="{29D4274F-F623-46BD-B771-9B603E3211FE}"/>
              </a:ext>
            </a:extLst>
          </p:cNvPr>
          <p:cNvGraphicFramePr>
            <a:graphicFrameLocks noGrp="1"/>
          </p:cNvGraphicFramePr>
          <p:nvPr>
            <p:ph type="tbl" sz="quarter" idx="13"/>
            <p:extLst>
              <p:ext uri="{D42A27DB-BD31-4B8C-83A1-F6EECF244321}">
                <p14:modId xmlns:p14="http://schemas.microsoft.com/office/powerpoint/2010/main" val="2467920264"/>
              </p:ext>
            </p:extLst>
          </p:nvPr>
        </p:nvGraphicFramePr>
        <p:xfrm>
          <a:off x="6096000" y="1242636"/>
          <a:ext cx="5599112" cy="4373160"/>
        </p:xfrm>
        <a:graphic>
          <a:graphicData uri="http://schemas.openxmlformats.org/drawingml/2006/table">
            <a:tbl>
              <a:tblPr firstRow="1" bandRow="1">
                <a:tableStyleId>{5C22544A-7EE6-4342-B048-85BDC9FD1C3A}</a:tableStyleId>
              </a:tblPr>
              <a:tblGrid>
                <a:gridCol w="5599112">
                  <a:extLst>
                    <a:ext uri="{9D8B030D-6E8A-4147-A177-3AD203B41FA5}">
                      <a16:colId xmlns:a16="http://schemas.microsoft.com/office/drawing/2014/main" val="2212825241"/>
                    </a:ext>
                  </a:extLst>
                </a:gridCol>
              </a:tblGrid>
              <a:tr h="1093290">
                <a:tc>
                  <a:txBody>
                    <a:bodyPr/>
                    <a:lstStyle/>
                    <a:p>
                      <a:pPr algn="ctr"/>
                      <a:r>
                        <a:rPr lang="en-US" b="0" i="0" dirty="0">
                          <a:solidFill>
                            <a:schemeClr val="tx1"/>
                          </a:solidFill>
                          <a:latin typeface="Klavika Regular" panose="020B0506040000020004" pitchFamily="34" charset="0"/>
                        </a:rPr>
                        <a:t>Windows OS (7/10)</a:t>
                      </a:r>
                    </a:p>
                  </a:txBody>
                  <a:tcPr anchor="ctr">
                    <a:lnL w="12700" cmpd="sng">
                      <a:noFill/>
                    </a:lnL>
                    <a:lnR w="12700" cmpd="sng">
                      <a:noFill/>
                    </a:lnR>
                    <a:lnT w="12700" cmpd="sng">
                      <a:noFill/>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92402428"/>
                  </a:ext>
                </a:extLst>
              </a:tr>
              <a:tr h="10932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Navi Family and up</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02580913"/>
                  </a:ext>
                </a:extLst>
              </a:tr>
              <a:tr h="10932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i="0" dirty="0">
                          <a:solidFill>
                            <a:schemeClr val="tx1"/>
                          </a:solidFill>
                          <a:latin typeface="Klavika Regular" panose="020B0506040000020004" pitchFamily="34" charset="0"/>
                        </a:rPr>
                        <a:t>Any Navi supported Display Driver</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1909195"/>
                  </a:ext>
                </a:extLst>
              </a:tr>
              <a:tr h="1093290">
                <a:tc>
                  <a:txBody>
                    <a:bodyPr/>
                    <a:lstStyle/>
                    <a:p>
                      <a:pPr algn="ctr"/>
                      <a:r>
                        <a:rPr lang="en-US" b="0" i="0" dirty="0">
                          <a:solidFill>
                            <a:schemeClr val="tx1"/>
                          </a:solidFill>
                          <a:latin typeface="Klavika Regular" panose="020B0506040000020004" pitchFamily="34" charset="0"/>
                        </a:rPr>
                        <a:t>DSC Capable Display/Hub</a:t>
                      </a:r>
                    </a:p>
                  </a:txBody>
                  <a:tcPr anchor="ctr">
                    <a:lnL w="12700" cmpd="sng">
                      <a:noFill/>
                    </a:lnL>
                    <a:lnR w="12700" cmpd="sng">
                      <a:noFill/>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93425794"/>
                  </a:ext>
                </a:extLst>
              </a:tr>
            </a:tbl>
          </a:graphicData>
        </a:graphic>
      </p:graphicFrame>
      <p:pic>
        <p:nvPicPr>
          <p:cNvPr id="9" name="Picture 8" descr="A close up of electronics&#10;&#10;Description automatically generated">
            <a:extLst>
              <a:ext uri="{FF2B5EF4-FFF2-40B4-BE49-F238E27FC236}">
                <a16:creationId xmlns:a16="http://schemas.microsoft.com/office/drawing/2014/main" id="{17523690-3CB0-4E1C-8AF9-35E1F3C5171A}"/>
              </a:ext>
            </a:extLst>
          </p:cNvPr>
          <p:cNvPicPr>
            <a:picLocks noChangeAspect="1"/>
          </p:cNvPicPr>
          <p:nvPr/>
        </p:nvPicPr>
        <p:blipFill>
          <a:blip r:embed="rId2"/>
          <a:stretch>
            <a:fillRect/>
          </a:stretch>
        </p:blipFill>
        <p:spPr>
          <a:xfrm>
            <a:off x="-287693" y="1233887"/>
            <a:ext cx="6243876" cy="4390226"/>
          </a:xfrm>
          <a:prstGeom prst="rect">
            <a:avLst/>
          </a:prstGeom>
        </p:spPr>
      </p:pic>
    </p:spTree>
    <p:extLst>
      <p:ext uri="{BB962C8B-B14F-4D97-AF65-F5344CB8AC3E}">
        <p14:creationId xmlns:p14="http://schemas.microsoft.com/office/powerpoint/2010/main" val="3829568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Q&amp;A</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80</a:t>
            </a:fld>
            <a:endParaRPr lang="en-US" dirty="0"/>
          </a:p>
        </p:txBody>
      </p:sp>
      <p:sp>
        <p:nvSpPr>
          <p:cNvPr id="5" name="Text Placeholder 4">
            <a:extLst>
              <a:ext uri="{FF2B5EF4-FFF2-40B4-BE49-F238E27FC236}">
                <a16:creationId xmlns:a16="http://schemas.microsoft.com/office/drawing/2014/main" id="{06C2AFE4-3762-5344-98F7-D5A557D30D00}"/>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07195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675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A6295-6AD2-0F45-90A3-1BCFB872B37A}"/>
              </a:ext>
            </a:extLst>
          </p:cNvPr>
          <p:cNvSpPr>
            <a:spLocks noGrp="1"/>
          </p:cNvSpPr>
          <p:nvPr>
            <p:ph type="title"/>
          </p:nvPr>
        </p:nvSpPr>
        <p:spPr/>
        <p:txBody>
          <a:bodyPr/>
          <a:lstStyle/>
          <a:p>
            <a:r>
              <a:rPr lang="en-US" dirty="0"/>
              <a:t>AMD DSC HARDWARE CAPABILITY</a:t>
            </a:r>
          </a:p>
        </p:txBody>
      </p:sp>
      <p:sp>
        <p:nvSpPr>
          <p:cNvPr id="3" name="Footer Placeholder 2">
            <a:extLst>
              <a:ext uri="{FF2B5EF4-FFF2-40B4-BE49-F238E27FC236}">
                <a16:creationId xmlns:a16="http://schemas.microsoft.com/office/drawing/2014/main" id="{667E287A-1F8B-7A44-BEB9-7A45162B6942}"/>
              </a:ext>
            </a:extLst>
          </p:cNvPr>
          <p:cNvSpPr>
            <a:spLocks noGrp="1"/>
          </p:cNvSpPr>
          <p:nvPr>
            <p:ph type="ftr" sz="quarter" idx="10"/>
          </p:nvPr>
        </p:nvSpPr>
        <p:spPr/>
        <p:txBody>
          <a:bodyPr/>
          <a:lstStyle/>
          <a:p>
            <a:r>
              <a:rPr lang="en-US" dirty="0"/>
              <a:t>|   AMD Corporate |   2019</a:t>
            </a:r>
          </a:p>
        </p:txBody>
      </p:sp>
      <p:sp>
        <p:nvSpPr>
          <p:cNvPr id="4" name="Slide Number Placeholder 3">
            <a:extLst>
              <a:ext uri="{FF2B5EF4-FFF2-40B4-BE49-F238E27FC236}">
                <a16:creationId xmlns:a16="http://schemas.microsoft.com/office/drawing/2014/main" id="{0B9BBC15-7074-0540-8D55-BEEF43BDADF6}"/>
              </a:ext>
            </a:extLst>
          </p:cNvPr>
          <p:cNvSpPr>
            <a:spLocks noGrp="1"/>
          </p:cNvSpPr>
          <p:nvPr>
            <p:ph type="sldNum" sz="quarter" idx="11"/>
          </p:nvPr>
        </p:nvSpPr>
        <p:spPr/>
        <p:txBody>
          <a:bodyPr/>
          <a:lstStyle/>
          <a:p>
            <a:fld id="{9BC932D5-48D2-3F48-87E1-D925B9343798}" type="slidenum">
              <a:rPr lang="en-US" smtClean="0"/>
              <a:pPr/>
              <a:t>9</a:t>
            </a:fld>
            <a:endParaRPr lang="en-US" dirty="0"/>
          </a:p>
        </p:txBody>
      </p:sp>
    </p:spTree>
    <p:extLst>
      <p:ext uri="{BB962C8B-B14F-4D97-AF65-F5344CB8AC3E}">
        <p14:creationId xmlns:p14="http://schemas.microsoft.com/office/powerpoint/2010/main" val="300037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MD Epyc">
  <a:themeElements>
    <a:clrScheme name="AMD 9518 1">
      <a:dk1>
        <a:srgbClr val="000000"/>
      </a:dk1>
      <a:lt1>
        <a:srgbClr val="FFFFFF"/>
      </a:lt1>
      <a:dk2>
        <a:srgbClr val="8B8E91"/>
      </a:dk2>
      <a:lt2>
        <a:srgbClr val="E1DFDF"/>
      </a:lt2>
      <a:accent1>
        <a:srgbClr val="F26522"/>
      </a:accent1>
      <a:accent2>
        <a:srgbClr val="505153"/>
      </a:accent2>
      <a:accent3>
        <a:srgbClr val="E1001B"/>
      </a:accent3>
      <a:accent4>
        <a:srgbClr val="1D1E20"/>
      </a:accent4>
      <a:accent5>
        <a:srgbClr val="007C97"/>
      </a:accent5>
      <a:accent6>
        <a:srgbClr val="1A1718"/>
      </a:accent6>
      <a:hlink>
        <a:srgbClr val="F16521"/>
      </a:hlink>
      <a:folHlink>
        <a:srgbClr val="007B96"/>
      </a:folHlink>
    </a:clrScheme>
    <a:fontScheme name="Custom 1">
      <a:majorFont>
        <a:latin typeface="Klavika Regular"/>
        <a:ea typeface=""/>
        <a:cs typeface=""/>
      </a:majorFont>
      <a:minorFont>
        <a:latin typeface="Klavika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err="1" smtClean="0">
            <a:latin typeface="Klavika" panose="020B0506040000020004" pitchFamily="34" charset="0"/>
          </a:defRPr>
        </a:defPPr>
      </a:lstStyle>
    </a:txDef>
  </a:objectDefaults>
  <a:extraClrSchemeLst/>
  <a:extLst>
    <a:ext uri="{05A4C25C-085E-4340-85A3-A5531E510DB2}">
      <thm15:themeFamily xmlns:thm15="http://schemas.microsoft.com/office/thememl/2012/main" name="AMD DSC Requirements and Policies.potx" id="{C6178906-B7D9-4D3A-8BFF-B6227D9933E1}" vid="{10B79778-1BDE-46A5-9075-F07A92C6DA79}"/>
    </a:ext>
  </a:extLst>
</a:theme>
</file>

<file path=ppt/theme/theme2.xml><?xml version="1.0" encoding="utf-8"?>
<a:theme xmlns:a="http://schemas.openxmlformats.org/drawingml/2006/main" name="AMD Radeon">
  <a:themeElements>
    <a:clrScheme name="AMD 9518 1">
      <a:dk1>
        <a:srgbClr val="000000"/>
      </a:dk1>
      <a:lt1>
        <a:srgbClr val="FFFFFF"/>
      </a:lt1>
      <a:dk2>
        <a:srgbClr val="8B8E91"/>
      </a:dk2>
      <a:lt2>
        <a:srgbClr val="E1DFDF"/>
      </a:lt2>
      <a:accent1>
        <a:srgbClr val="F26522"/>
      </a:accent1>
      <a:accent2>
        <a:srgbClr val="505153"/>
      </a:accent2>
      <a:accent3>
        <a:srgbClr val="E1001B"/>
      </a:accent3>
      <a:accent4>
        <a:srgbClr val="1D1E20"/>
      </a:accent4>
      <a:accent5>
        <a:srgbClr val="007C97"/>
      </a:accent5>
      <a:accent6>
        <a:srgbClr val="1A1718"/>
      </a:accent6>
      <a:hlink>
        <a:srgbClr val="F16521"/>
      </a:hlink>
      <a:folHlink>
        <a:srgbClr val="007B96"/>
      </a:folHlink>
    </a:clrScheme>
    <a:fontScheme name="Custom 1">
      <a:majorFont>
        <a:latin typeface="Klavika Regular"/>
        <a:ea typeface=""/>
        <a:cs typeface=""/>
      </a:majorFont>
      <a:minorFont>
        <a:latin typeface="Klavika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err="1" smtClean="0">
            <a:latin typeface="Klavika" panose="020B0506040000020004" pitchFamily="34" charset="0"/>
          </a:defRPr>
        </a:defPPr>
      </a:lstStyle>
    </a:txDef>
  </a:objectDefaults>
  <a:extraClrSchemeLst/>
  <a:extLst>
    <a:ext uri="{05A4C25C-085E-4340-85A3-A5531E510DB2}">
      <thm15:themeFamily xmlns:thm15="http://schemas.microsoft.com/office/thememl/2012/main" name="AMD DSC Requirements and Policies.potx" id="{C6178906-B7D9-4D3A-8BFF-B6227D9933E1}" vid="{47C9F5C5-2A95-4BF0-AF33-650C8E65267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ntranet Document" ma:contentTypeID="0x0101006F5D7F8516FF7242B8C5568E60DC9C760100A6E3459BA1CDDD4FA09FB36D663FA26D" ma:contentTypeVersion="9" ma:contentTypeDescription="This is the Document Base content type used in the Document Portal" ma:contentTypeScope="" ma:versionID="4ad38e3bcae33c50f16145df40ee52fd">
  <xsd:schema xmlns:xsd="http://www.w3.org/2001/XMLSchema" xmlns:xs="http://www.w3.org/2001/XMLSchema" xmlns:p="http://schemas.microsoft.com/office/2006/metadata/properties" xmlns:ns2="885d8cf7-c0be-4e85-be9e-35e5cebff23e" xmlns:ns3="3a0b85ab-85f1-4620-a34f-dcaab177746e" xmlns:ns4="65535252-78aa-40e6-8e38-54ef8aad3914" targetNamespace="http://schemas.microsoft.com/office/2006/metadata/properties" ma:root="true" ma:fieldsID="20d44d37e12dc0df8295a67ed0585084" ns2:_="" ns3:_="" ns4:_="">
    <xsd:import namespace="885d8cf7-c0be-4e85-be9e-35e5cebff23e"/>
    <xsd:import namespace="3a0b85ab-85f1-4620-a34f-dcaab177746e"/>
    <xsd:import namespace="65535252-78aa-40e6-8e38-54ef8aad3914"/>
    <xsd:element name="properties">
      <xsd:complexType>
        <xsd:sequence>
          <xsd:element name="documentManagement">
            <xsd:complexType>
              <xsd:all>
                <xsd:element ref="ns2:OwlDocPortalDescription" minOccurs="0"/>
                <xsd:element ref="ns2:k255765643f242eabd3176f846d23983" minOccurs="0"/>
                <xsd:element ref="ns2:TaxCatchAll" minOccurs="0"/>
                <xsd:element ref="ns2:TaxCatchAllLabel" minOccurs="0"/>
                <xsd:element ref="ns2:pf84cad322f14a78889e1a405f9b3474" minOccurs="0"/>
                <xsd:element ref="ns2:c5cb342622a848b0a6eed39e085a69b4" minOccurs="0"/>
                <xsd:element ref="ns2:a786450965b84e2dbf65c5685d9319b8" minOccurs="0"/>
                <xsd:element ref="ns2:e1b67361fee74bbabec8fd71620c9f10" minOccurs="0"/>
                <xsd:element ref="ns2:jb4b0b7bebed475499e7fdbb9de674ab" minOccurs="0"/>
                <xsd:element ref="ns2:OwlReviewExpiryDate" minOccurs="0"/>
                <xsd:element ref="ns2:OwlPromoteItem" minOccurs="0"/>
                <xsd:element ref="ns3:MediaServiceMetadata" minOccurs="0"/>
                <xsd:element ref="ns3:MediaServiceFastMetadata" minOccurs="0"/>
                <xsd:element ref="ns3:Thumbnail" minOccurs="0"/>
                <xsd:element ref="ns4:SharedWithUsers" minOccurs="0"/>
                <xsd:element ref="ns4:SharedWithDetails" minOccurs="0"/>
                <xsd:element ref="ns3:MediaServiceAutoTags" minOccurs="0"/>
                <xsd:element ref="ns3:MediaServiceOCR" minOccurs="0"/>
                <xsd:element ref="ns3:_x006d_yc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5d8cf7-c0be-4e85-be9e-35e5cebff23e" elementFormDefault="qualified">
    <xsd:import namespace="http://schemas.microsoft.com/office/2006/documentManagement/types"/>
    <xsd:import namespace="http://schemas.microsoft.com/office/infopath/2007/PartnerControls"/>
    <xsd:element name="OwlDocPortalDescription" ma:index="8" nillable="true" ma:displayName="Description" ma:internalName="OwlDocPortalDescription">
      <xsd:simpleType>
        <xsd:restriction base="dms:Note">
          <xsd:maxLength value="255"/>
        </xsd:restriction>
      </xsd:simpleType>
    </xsd:element>
    <xsd:element name="k255765643f242eabd3176f846d23983" ma:index="9" nillable="true" ma:taxonomy="true" ma:internalName="k255765643f242eabd3176f846d23983" ma:taxonomyFieldName="OwlDocPortalCategory" ma:displayName="Document Category" ma:default="" ma:fieldId="{42557656-43f2-42ea-bd31-76f846d23983}" ma:sspId="54acc8d3-66d8-4f7f-ac2f-7fccaf6b6ed8" ma:termSetId="baebb5cb-5bb8-46a0-91f6-c824dfd044cf" ma:anchorId="00000000-0000-0000-0000-000000000000" ma:open="false" ma:isKeyword="false">
      <xsd:complexType>
        <xsd:sequence>
          <xsd:element ref="pc:Terms" minOccurs="0" maxOccurs="1"/>
        </xsd:sequence>
      </xsd:complexType>
    </xsd:element>
    <xsd:element name="TaxCatchAll" ma:index="10" nillable="true" ma:displayName="Taxonomy Catch All Column" ma:hidden="true" ma:list="{1243fe3e-5f7a-46f6-a9fc-6056ef9c0be1}" ma:internalName="TaxCatchAll" ma:showField="CatchAllData" ma:web="885d8cf7-c0be-4e85-be9e-35e5cebff23e">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1243fe3e-5f7a-46f6-a9fc-6056ef9c0be1}" ma:internalName="TaxCatchAllLabel" ma:readOnly="true" ma:showField="CatchAllDataLabel" ma:web="885d8cf7-c0be-4e85-be9e-35e5cebff23e">
      <xsd:complexType>
        <xsd:complexContent>
          <xsd:extension base="dms:MultiChoiceLookup">
            <xsd:sequence>
              <xsd:element name="Value" type="dms:Lookup" maxOccurs="unbounded" minOccurs="0" nillable="true"/>
            </xsd:sequence>
          </xsd:extension>
        </xsd:complexContent>
      </xsd:complexType>
    </xsd:element>
    <xsd:element name="pf84cad322f14a78889e1a405f9b3474" ma:index="13" nillable="true" ma:taxonomy="true" ma:internalName="pf84cad322f14a78889e1a405f9b3474" ma:taxonomyFieldName="OwlContentTargetOptionsOne" ma:displayName="Target Business Function(s)" ma:default="" ma:fieldId="{9f84cad3-22f1-4a78-889e-1a405f9b3474}" ma:taxonomyMulti="true" ma:sspId="54acc8d3-66d8-4f7f-ac2f-7fccaf6b6ed8" ma:termSetId="f7dde2ef-f60e-4f28-b308-7c0ac16a77dd" ma:anchorId="00000000-0000-0000-0000-000000000000" ma:open="false" ma:isKeyword="false">
      <xsd:complexType>
        <xsd:sequence>
          <xsd:element ref="pc:Terms" minOccurs="0" maxOccurs="1"/>
        </xsd:sequence>
      </xsd:complexType>
    </xsd:element>
    <xsd:element name="c5cb342622a848b0a6eed39e085a69b4" ma:index="15" nillable="true" ma:taxonomy="true" ma:internalName="c5cb342622a848b0a6eed39e085a69b4" ma:taxonomyFieldName="OwlContentTargetOptionsTwo" ma:displayName="Target Region(s)" ma:default="" ma:fieldId="{c5cb3426-22a8-48b0-a6ee-d39e085a69b4}" ma:taxonomyMulti="true" ma:sspId="54acc8d3-66d8-4f7f-ac2f-7fccaf6b6ed8" ma:termSetId="cd3610ff-43d5-489c-bf54-c35b66e5d4f8" ma:anchorId="00000000-0000-0000-0000-000000000000" ma:open="false" ma:isKeyword="false">
      <xsd:complexType>
        <xsd:sequence>
          <xsd:element ref="pc:Terms" minOccurs="0" maxOccurs="1"/>
        </xsd:sequence>
      </xsd:complexType>
    </xsd:element>
    <xsd:element name="a786450965b84e2dbf65c5685d9319b8" ma:index="17" nillable="true" ma:taxonomy="true" ma:internalName="a786450965b84e2dbf65c5685d9319b8" ma:taxonomyFieldName="OwlContentTargetOptionsThree" ma:displayName="Future Targeting Option 1" ma:default="" ma:fieldId="{a7864509-65b8-4e2d-bf65-c5685d9319b8}" ma:taxonomyMulti="true" ma:sspId="54acc8d3-66d8-4f7f-ac2f-7fccaf6b6ed8" ma:termSetId="cc4a1904-abf8-4787-ab6e-ff4d6dacaaee" ma:anchorId="00000000-0000-0000-0000-000000000000" ma:open="false" ma:isKeyword="false">
      <xsd:complexType>
        <xsd:sequence>
          <xsd:element ref="pc:Terms" minOccurs="0" maxOccurs="1"/>
        </xsd:sequence>
      </xsd:complexType>
    </xsd:element>
    <xsd:element name="e1b67361fee74bbabec8fd71620c9f10" ma:index="19" nillable="true" ma:taxonomy="true" ma:internalName="e1b67361fee74bbabec8fd71620c9f10" ma:taxonomyFieldName="OwlContentTargetOptionsFour" ma:displayName="Future Targeting Option 2" ma:default="" ma:fieldId="{e1b67361-fee7-4bba-bec8-fd71620c9f10}" ma:taxonomyMulti="true" ma:sspId="54acc8d3-66d8-4f7f-ac2f-7fccaf6b6ed8" ma:termSetId="3dcaa370-137d-4724-a6a5-e99a24e60f59" ma:anchorId="00000000-0000-0000-0000-000000000000" ma:open="false" ma:isKeyword="false">
      <xsd:complexType>
        <xsd:sequence>
          <xsd:element ref="pc:Terms" minOccurs="0" maxOccurs="1"/>
        </xsd:sequence>
      </xsd:complexType>
    </xsd:element>
    <xsd:element name="jb4b0b7bebed475499e7fdbb9de674ab" ma:index="21" nillable="true" ma:taxonomy="true" ma:internalName="jb4b0b7bebed475499e7fdbb9de674ab" ma:taxonomyFieldName="OwlTags" ma:displayName="Tags" ma:default="" ma:fieldId="{3b4b0b7b-ebed-4754-99e7-fdbb9de674ab}" ma:taxonomyMulti="true" ma:sspId="54acc8d3-66d8-4f7f-ac2f-7fccaf6b6ed8" ma:termSetId="d5d3b5d7-0c64-4e27-95ce-fc4291bd40d6" ma:anchorId="00000000-0000-0000-0000-000000000000" ma:open="false" ma:isKeyword="false">
      <xsd:complexType>
        <xsd:sequence>
          <xsd:element ref="pc:Terms" minOccurs="0" maxOccurs="1"/>
        </xsd:sequence>
      </xsd:complexType>
    </xsd:element>
    <xsd:element name="OwlReviewExpiryDate" ma:index="23" nillable="true" ma:displayName="Review/Expiry Date" ma:format="DateOnly" ma:internalName="OwlReviewExpiryDate" ma:readOnly="false">
      <xsd:simpleType>
        <xsd:restriction base="dms:DateTime"/>
      </xsd:simpleType>
    </xsd:element>
    <xsd:element name="OwlPromoteItem" ma:index="24" nillable="true" ma:displayName="Promote Item" ma:internalName="OwlPromoteItem" ma:readOnly="fals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a0b85ab-85f1-4620-a34f-dcaab177746e" elementFormDefault="qualified">
    <xsd:import namespace="http://schemas.microsoft.com/office/2006/documentManagement/types"/>
    <xsd:import namespace="http://schemas.microsoft.com/office/infopath/2007/PartnerControls"/>
    <xsd:element name="MediaServiceMetadata" ma:index="25" nillable="true" ma:displayName="MediaServiceMetadata" ma:hidden="true" ma:internalName="MediaServiceMetadata" ma:readOnly="true">
      <xsd:simpleType>
        <xsd:restriction base="dms:Note"/>
      </xsd:simpleType>
    </xsd:element>
    <xsd:element name="MediaServiceFastMetadata" ma:index="26" nillable="true" ma:displayName="MediaServiceFastMetadata" ma:hidden="true" ma:internalName="MediaServiceFastMetadata" ma:readOnly="true">
      <xsd:simpleType>
        <xsd:restriction base="dms:Note"/>
      </xsd:simpleType>
    </xsd:element>
    <xsd:element name="Thumbnail" ma:index="27" nillable="true" ma:displayName="Thumbnail" ma:format="Image" ma:internalName="Thumbnail">
      <xsd:complexType>
        <xsd:complexContent>
          <xsd:extension base="dms:URL">
            <xsd:sequence>
              <xsd:element name="Url" type="dms:ValidUrl" minOccurs="0" nillable="true"/>
              <xsd:element name="Description" type="xsd:string" nillable="true"/>
            </xsd:sequence>
          </xsd:extension>
        </xsd:complexContent>
      </xsd:complex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_x006d_yc0" ma:index="32" nillable="true" ma:displayName="Number" ma:internalName="_x006d_yc0">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5535252-78aa-40e6-8e38-54ef8aad3914" elementFormDefault="qualified">
    <xsd:import namespace="http://schemas.microsoft.com/office/2006/documentManagement/types"/>
    <xsd:import namespace="http://schemas.microsoft.com/office/infopath/2007/PartnerControls"/>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85d8cf7-c0be-4e85-be9e-35e5cebff23e">
      <Value>29</Value>
      <Value>5</Value>
    </TaxCatchAll>
    <k255765643f242eabd3176f846d23983 xmlns="885d8cf7-c0be-4e85-be9e-35e5cebff23e">
      <Terms xmlns="http://schemas.microsoft.com/office/infopath/2007/PartnerControls">
        <TermInfo xmlns="http://schemas.microsoft.com/office/infopath/2007/PartnerControls">
          <TermName xmlns="http://schemas.microsoft.com/office/infopath/2007/PartnerControls">Template</TermName>
          <TermId xmlns="http://schemas.microsoft.com/office/infopath/2007/PartnerControls">d9500e2e-074c-44f1-a912-26cbed35f505</TermId>
        </TermInfo>
      </Terms>
    </k255765643f242eabd3176f846d23983>
    <pf84cad322f14a78889e1a405f9b3474 xmlns="885d8cf7-c0be-4e85-be9e-35e5cebff23e">
      <Terms xmlns="http://schemas.microsoft.com/office/infopath/2007/PartnerControls"/>
    </pf84cad322f14a78889e1a405f9b3474>
    <c5cb342622a848b0a6eed39e085a69b4 xmlns="885d8cf7-c0be-4e85-be9e-35e5cebff23e">
      <Terms xmlns="http://schemas.microsoft.com/office/infopath/2007/PartnerControls"/>
    </c5cb342622a848b0a6eed39e085a69b4>
    <Thumbnail xmlns="3a0b85ab-85f1-4620-a34f-dcaab177746e">
      <Url xsi:nil="true"/>
      <Description xsi:nil="true"/>
    </Thumbnail>
    <OwlPromoteItem xmlns="885d8cf7-c0be-4e85-be9e-35e5cebff23e" xsi:nil="true"/>
    <a786450965b84e2dbf65c5685d9319b8 xmlns="885d8cf7-c0be-4e85-be9e-35e5cebff23e">
      <Terms xmlns="http://schemas.microsoft.com/office/infopath/2007/PartnerControls"/>
    </a786450965b84e2dbf65c5685d9319b8>
    <e1b67361fee74bbabec8fd71620c9f10 xmlns="885d8cf7-c0be-4e85-be9e-35e5cebff23e">
      <Terms xmlns="http://schemas.microsoft.com/office/infopath/2007/PartnerControls"/>
    </e1b67361fee74bbabec8fd71620c9f10>
    <jb4b0b7bebed475499e7fdbb9de674ab xmlns="885d8cf7-c0be-4e85-be9e-35e5cebff23e">
      <Terms xmlns="http://schemas.microsoft.com/office/infopath/2007/PartnerControls">
        <TermInfo xmlns="http://schemas.microsoft.com/office/infopath/2007/PartnerControls">
          <TermName xmlns="http://schemas.microsoft.com/office/infopath/2007/PartnerControls">Brand</TermName>
          <TermId xmlns="http://schemas.microsoft.com/office/infopath/2007/PartnerControls">284a7592-f5b6-4f2e-8acf-8c9ba4a85005</TermId>
        </TermInfo>
      </Terms>
    </jb4b0b7bebed475499e7fdbb9de674ab>
    <OwlReviewExpiryDate xmlns="885d8cf7-c0be-4e85-be9e-35e5cebff23e" xsi:nil="true"/>
    <OwlDocPortalDescription xmlns="885d8cf7-c0be-4e85-be9e-35e5cebff23e">AMD PowerPoint Template</OwlDocPortalDescription>
    <_x006d_yc0 xmlns="3a0b85ab-85f1-4620-a34f-dcaab177746e">2</_x006d_yc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CEAFF8-D839-4E19-A126-7B598C3AC4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5d8cf7-c0be-4e85-be9e-35e5cebff23e"/>
    <ds:schemaRef ds:uri="3a0b85ab-85f1-4620-a34f-dcaab177746e"/>
    <ds:schemaRef ds:uri="65535252-78aa-40e6-8e38-54ef8aad39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4F8AFB-7D59-41B3-9D5E-4AF2CF67C754}">
  <ds:schemaRefs>
    <ds:schemaRef ds:uri="http://schemas.microsoft.com/office/2006/documentManagement/types"/>
    <ds:schemaRef ds:uri="http://purl.org/dc/dcmitype/"/>
    <ds:schemaRef ds:uri="http://www.w3.org/XML/1998/namespace"/>
    <ds:schemaRef ds:uri="http://schemas.microsoft.com/office/infopath/2007/PartnerControls"/>
    <ds:schemaRef ds:uri="http://purl.org/dc/elements/1.1/"/>
    <ds:schemaRef ds:uri="http://purl.org/dc/terms/"/>
    <ds:schemaRef ds:uri="885d8cf7-c0be-4e85-be9e-35e5cebff23e"/>
    <ds:schemaRef ds:uri="http://schemas.openxmlformats.org/package/2006/metadata/core-properties"/>
    <ds:schemaRef ds:uri="65535252-78aa-40e6-8e38-54ef8aad3914"/>
    <ds:schemaRef ds:uri="3a0b85ab-85f1-4620-a34f-dcaab177746e"/>
    <ds:schemaRef ds:uri="http://schemas.microsoft.com/office/2006/metadata/properties"/>
  </ds:schemaRefs>
</ds:datastoreItem>
</file>

<file path=customXml/itemProps3.xml><?xml version="1.0" encoding="utf-8"?>
<ds:datastoreItem xmlns:ds="http://schemas.openxmlformats.org/officeDocument/2006/customXml" ds:itemID="{06CFC173-C49C-46AF-8A38-8303F69D4E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AMD DSC Requirements and Policies</Template>
  <TotalTime>8798</TotalTime>
  <Words>5433</Words>
  <Application>Microsoft Office PowerPoint</Application>
  <PresentationFormat>Widescreen</PresentationFormat>
  <Paragraphs>1009</Paragraphs>
  <Slides>81</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81</vt:i4>
      </vt:variant>
    </vt:vector>
  </HeadingPairs>
  <TitlesOfParts>
    <vt:vector size="93" baseType="lpstr">
      <vt:lpstr>Arial</vt:lpstr>
      <vt:lpstr>Calibri</vt:lpstr>
      <vt:lpstr>Cambria Math</vt:lpstr>
      <vt:lpstr>Helvetica</vt:lpstr>
      <vt:lpstr>Kalinga</vt:lpstr>
      <vt:lpstr>Klavika</vt:lpstr>
      <vt:lpstr>Klavika Bold</vt:lpstr>
      <vt:lpstr>Klavika Regular</vt:lpstr>
      <vt:lpstr>Myanmar Text</vt:lpstr>
      <vt:lpstr>Wingdings</vt:lpstr>
      <vt:lpstr>AMD Epyc</vt:lpstr>
      <vt:lpstr>AMD Radeon</vt:lpstr>
      <vt:lpstr>AMD DSC REQUIREMENTS &amp; POLICIES</vt:lpstr>
      <vt:lpstr>DSC TERMINOLOGIES</vt:lpstr>
      <vt:lpstr>Target Bpp</vt:lpstr>
      <vt:lpstr>DSC Slice</vt:lpstr>
      <vt:lpstr>Picture Parameter Set (PPS)</vt:lpstr>
      <vt:lpstr>Forward Error Correction (FEC)</vt:lpstr>
      <vt:lpstr>SYSTEM REQUIREMENTS</vt:lpstr>
      <vt:lpstr>SYSTEM REQUIREMENTS</vt:lpstr>
      <vt:lpstr>AMD DSC HARDWARE CAPABILITY</vt:lpstr>
      <vt:lpstr>HARDWARE CAPABILITY</vt:lpstr>
      <vt:lpstr>HARDWARE CAPABILITY</vt:lpstr>
      <vt:lpstr>RX DP DSC CAPABILITY VALIDATION</vt:lpstr>
      <vt:lpstr>Rx DSC Capability Validation</vt:lpstr>
      <vt:lpstr>AMD DP SST DSC POLICIES</vt:lpstr>
      <vt:lpstr>FEC Policy</vt:lpstr>
      <vt:lpstr>FEC Policy - Examples</vt:lpstr>
      <vt:lpstr>Target Bpp Policy</vt:lpstr>
      <vt:lpstr>Target Bpp Policy - Example</vt:lpstr>
      <vt:lpstr>Calculate Target Bpp – Internal Only</vt:lpstr>
      <vt:lpstr>Calculate Target Bpp – Example – Internal Only</vt:lpstr>
      <vt:lpstr>Slice Policy</vt:lpstr>
      <vt:lpstr>DSC Encoding Format Policy</vt:lpstr>
      <vt:lpstr>Uncompressed Color Format Enumeration Requirements (for DisplayPort)</vt:lpstr>
      <vt:lpstr>Color Depth Policy</vt:lpstr>
      <vt:lpstr>Block Prediction/Line Buffer Bit Depth Policy</vt:lpstr>
      <vt:lpstr>AMD DP SST DSC ENABLEMENT SEQUENCE</vt:lpstr>
      <vt:lpstr>Display Hotplug</vt:lpstr>
      <vt:lpstr>Display Disable</vt:lpstr>
      <vt:lpstr>Display Mode Change</vt:lpstr>
      <vt:lpstr>Dynamic Target Bpp update</vt:lpstr>
      <vt:lpstr>AMDDSAT DSC TOOL</vt:lpstr>
      <vt:lpstr>AMDDSAT DSC TOOL (Starting From 2.3.7)</vt:lpstr>
      <vt:lpstr>AMDDSAT DSC TOOL – Internal Only</vt:lpstr>
      <vt:lpstr>AMD DP SST DSC TEST PLAN</vt:lpstr>
      <vt:lpstr>DP SST DSC Test Plan</vt:lpstr>
      <vt:lpstr>SST DSC Link Rate and Lane Count Test Plan</vt:lpstr>
      <vt:lpstr>Pixel Format and Color Depth Test Plan</vt:lpstr>
      <vt:lpstr>VIRTUAL DP PEER DEVICE  OVERVIEW</vt:lpstr>
      <vt:lpstr>Types of Virtual DP Peer Device</vt:lpstr>
      <vt:lpstr>AMD VIRTUAL DP DEVICE ENUMERATION</vt:lpstr>
      <vt:lpstr>Virtual DP Sink Peer Device Enumeration</vt:lpstr>
      <vt:lpstr>Virtual DP to HDMI Protocol Converter Peer Device Enumeration</vt:lpstr>
      <vt:lpstr>Virtual DP to DP Peer Device Enumeration</vt:lpstr>
      <vt:lpstr>Virtual DP to DP Peer Device with Virtual DPCD on Disconnection</vt:lpstr>
      <vt:lpstr>Virtual DP to DP Peer Device with Virtual DPCD MST Connection</vt:lpstr>
      <vt:lpstr>AMD DP MST DSC POLICY OVERVIEW</vt:lpstr>
      <vt:lpstr>AMD MST DSC Policy Overview</vt:lpstr>
      <vt:lpstr>AMD MST DSC DECODING SELECTION POLICY</vt:lpstr>
      <vt:lpstr>AMD MST DSC Decoding Selection Policy</vt:lpstr>
      <vt:lpstr>AMD MST DSC Decoding Selection Policy Diagram</vt:lpstr>
      <vt:lpstr>AMD MST BANDWIDTH VALIDATION WITH DSC</vt:lpstr>
      <vt:lpstr>Types of Bandwidth Validation</vt:lpstr>
      <vt:lpstr>MST Link Bandwidth Validation – Internal Only</vt:lpstr>
      <vt:lpstr>MST Topology Bandwidth Validation - Internal Only</vt:lpstr>
      <vt:lpstr>MST Endpoint Bandwidth Validation - Internal Only</vt:lpstr>
      <vt:lpstr>AMD MST DSC TARGET BPP POLICY</vt:lpstr>
      <vt:lpstr>AMD Target Bpp Policy for MST Topology Overview</vt:lpstr>
      <vt:lpstr>AMD Target Bpp Optimization Example</vt:lpstr>
      <vt:lpstr>AMD Target Bpp Optimization Example</vt:lpstr>
      <vt:lpstr>AMD Target Bpp Policy Overview - Internal Only</vt:lpstr>
      <vt:lpstr>MST DSC No/Maximum/Minimum Compression Validation - Internal Only</vt:lpstr>
      <vt:lpstr>MST DSC Compression Optimization Algorithm - Internal Only</vt:lpstr>
      <vt:lpstr>MST DSC Compression Elimination - Internal Only</vt:lpstr>
      <vt:lpstr>AMD DP MST DSC ENABLEMENT SEQUENCE</vt:lpstr>
      <vt:lpstr>Hotplug to Hub RX (2 displays)</vt:lpstr>
      <vt:lpstr>Disable All Streams in Existing Topology</vt:lpstr>
      <vt:lpstr>Enable Stream in Existing Topology</vt:lpstr>
      <vt:lpstr>Disable Stream in Existing Topology</vt:lpstr>
      <vt:lpstr>Mode Change in Existing Topology</vt:lpstr>
      <vt:lpstr>MST DSC Seamless Target Bpp Update Sequence</vt:lpstr>
      <vt:lpstr>MST DSC Sequence for Reducing Payload</vt:lpstr>
      <vt:lpstr>MST DSC Sequence for Increasing Payload</vt:lpstr>
      <vt:lpstr>AMD DP MST DSC TEST PLAN</vt:lpstr>
      <vt:lpstr>MST DSC Test Plan Overview</vt:lpstr>
      <vt:lpstr>MST DSC Link Rate and Lane Count Test Plan</vt:lpstr>
      <vt:lpstr>AMD DEBUG LOG – Internal Only</vt:lpstr>
      <vt:lpstr>DSC SOFTWARE DESIGN OVERVIEW</vt:lpstr>
      <vt:lpstr>DSC Software Design Overview</vt:lpstr>
      <vt:lpstr>DSC Config</vt:lpstr>
      <vt:lpstr>Q&amp;A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DSC REQUIREMENTS AND POLICIES</dc:title>
  <dc:creator>Liu, Wenjing</dc:creator>
  <cp:lastModifiedBy>Liu, Wenjing</cp:lastModifiedBy>
  <cp:revision>159</cp:revision>
  <dcterms:created xsi:type="dcterms:W3CDTF">2019-06-06T16:24:49Z</dcterms:created>
  <dcterms:modified xsi:type="dcterms:W3CDTF">2019-06-25T06:39:05Z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0x0101006F5D7F8516FF7242B8C5568E60DC9C760100A6E3459BA1CDDD4FA09FB36D663FA26D</vt:lpwstr>
  </property>
  <property fmtid="{D5CDD505-2E9C-101B-9397-08002B2CF9AE}" pid="3" name="OwlContentTargetOptionsFour">
    <vt:lpwstr/>
  </property>
  <property fmtid="{D5CDD505-2E9C-101B-9397-08002B2CF9AE}" pid="4" name="OwlTags">
    <vt:lpwstr>5;#Brand|284a7592-f5b6-4f2e-8acf-8c9ba4a85005</vt:lpwstr>
  </property>
  <property fmtid="{D5CDD505-2E9C-101B-9397-08002B2CF9AE}" pid="5" name="OwlDocPortalCategory">
    <vt:lpwstr>29;#Template|d9500e2e-074c-44f1-a912-26cbed35f505</vt:lpwstr>
  </property>
  <property fmtid="{D5CDD505-2E9C-101B-9397-08002B2CF9AE}" pid="6" name="OwlContentTargetOptionsTwo">
    <vt:lpwstr/>
  </property>
  <property fmtid="{D5CDD505-2E9C-101B-9397-08002B2CF9AE}" pid="7" name="OwlContentTargetOptionsThree">
    <vt:lpwstr/>
  </property>
  <property fmtid="{D5CDD505-2E9C-101B-9397-08002B2CF9AE}" pid="8" name="OwlContentTargetOptionsOne">
    <vt:lpwstr/>
  </property>
  <property fmtid="{D5CDD505-2E9C-101B-9397-08002B2CF9AE}" pid="9" name="AuthorIds_UIVersion_4608">
    <vt:lpwstr>79</vt:lpwstr>
  </property>
</Properties>
</file>